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3" r:id="rId3"/>
    <p:sldId id="276" r:id="rId4"/>
    <p:sldId id="257" r:id="rId5"/>
    <p:sldId id="258" r:id="rId6"/>
    <p:sldId id="274" r:id="rId7"/>
    <p:sldId id="275" r:id="rId8"/>
    <p:sldId id="262"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72"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FD9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94660"/>
  </p:normalViewPr>
  <p:slideViewPr>
    <p:cSldViewPr>
      <p:cViewPr>
        <p:scale>
          <a:sx n="50" d="100"/>
          <a:sy n="50" d="100"/>
        </p:scale>
        <p:origin x="-2052" y="-7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808"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CE3215-4409-466D-94CD-DC1FF2DFDFA9}" type="datetimeFigureOut">
              <a:rPr lang="es-ES" smtClean="0"/>
              <a:pPr/>
              <a:t>02/10/2015</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16140C-281B-4E81-A4B8-764C91E11316}" type="slidenum">
              <a:rPr lang="es-ES" smtClean="0"/>
              <a:pPr/>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dirty="0"/>
          </a:p>
        </p:txBody>
      </p:sp>
      <p:sp>
        <p:nvSpPr>
          <p:cNvPr id="4" name="3 Marcador de número de diapositiva"/>
          <p:cNvSpPr>
            <a:spLocks noGrp="1"/>
          </p:cNvSpPr>
          <p:nvPr>
            <p:ph type="sldNum" sz="quarter" idx="10"/>
          </p:nvPr>
        </p:nvSpPr>
        <p:spPr/>
        <p:txBody>
          <a:bodyPr/>
          <a:lstStyle/>
          <a:p>
            <a:fld id="{DC16140C-281B-4E81-A4B8-764C91E11316}" type="slidenum">
              <a:rPr lang="es-ES" smtClean="0"/>
              <a:pPr/>
              <a:t>1</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B87DBB5-A8A7-4AFE-B9FC-55CCA388FD46}" type="datetimeFigureOut">
              <a:rPr lang="es-ES" smtClean="0"/>
              <a:pPr/>
              <a:t>02/10/2015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83718A97-5C4F-4A5C-989E-36C935A9E2F9}"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B87DBB5-A8A7-4AFE-B9FC-55CCA388FD46}" type="datetimeFigureOut">
              <a:rPr lang="es-ES" smtClean="0"/>
              <a:pPr/>
              <a:t>02/10/2015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83718A97-5C4F-4A5C-989E-36C935A9E2F9}"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B87DBB5-A8A7-4AFE-B9FC-55CCA388FD46}" type="datetimeFigureOut">
              <a:rPr lang="es-ES" smtClean="0"/>
              <a:pPr/>
              <a:t>02/10/2015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83718A97-5C4F-4A5C-989E-36C935A9E2F9}"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B87DBB5-A8A7-4AFE-B9FC-55CCA388FD46}" type="datetimeFigureOut">
              <a:rPr lang="es-ES" smtClean="0"/>
              <a:pPr/>
              <a:t>02/10/2015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83718A97-5C4F-4A5C-989E-36C935A9E2F9}"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B87DBB5-A8A7-4AFE-B9FC-55CCA388FD46}" type="datetimeFigureOut">
              <a:rPr lang="es-ES" smtClean="0"/>
              <a:pPr/>
              <a:t>02/10/2015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83718A97-5C4F-4A5C-989E-36C935A9E2F9}"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B87DBB5-A8A7-4AFE-B9FC-55CCA388FD46}" type="datetimeFigureOut">
              <a:rPr lang="es-ES" smtClean="0"/>
              <a:pPr/>
              <a:t>02/10/2015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83718A97-5C4F-4A5C-989E-36C935A9E2F9}"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B87DBB5-A8A7-4AFE-B9FC-55CCA388FD46}" type="datetimeFigureOut">
              <a:rPr lang="es-ES" smtClean="0"/>
              <a:pPr/>
              <a:t>02/10/2015</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83718A97-5C4F-4A5C-989E-36C935A9E2F9}"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B87DBB5-A8A7-4AFE-B9FC-55CCA388FD46}" type="datetimeFigureOut">
              <a:rPr lang="es-ES" smtClean="0"/>
              <a:pPr/>
              <a:t>02/10/2015</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83718A97-5C4F-4A5C-989E-36C935A9E2F9}"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B87DBB5-A8A7-4AFE-B9FC-55CCA388FD46}" type="datetimeFigureOut">
              <a:rPr lang="es-ES" smtClean="0"/>
              <a:pPr/>
              <a:t>02/10/2015</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83718A97-5C4F-4A5C-989E-36C935A9E2F9}"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B87DBB5-A8A7-4AFE-B9FC-55CCA388FD46}" type="datetimeFigureOut">
              <a:rPr lang="es-ES" smtClean="0"/>
              <a:pPr/>
              <a:t>02/10/2015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83718A97-5C4F-4A5C-989E-36C935A9E2F9}"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B87DBB5-A8A7-4AFE-B9FC-55CCA388FD46}" type="datetimeFigureOut">
              <a:rPr lang="es-ES" smtClean="0"/>
              <a:pPr/>
              <a:t>02/10/2015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83718A97-5C4F-4A5C-989E-36C935A9E2F9}"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7DBB5-A8A7-4AFE-B9FC-55CCA388FD46}" type="datetimeFigureOut">
              <a:rPr lang="es-ES" smtClean="0"/>
              <a:pPr/>
              <a:t>02/10/2015</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18A97-5C4F-4A5C-989E-36C935A9E2F9}"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alterconf2015.sciencesconf.org/conference/alterconf2015/header/Alter_logo450jpg.jpg"/>
          <p:cNvPicPr>
            <a:picLocks noChangeAspect="1" noChangeArrowheads="1"/>
          </p:cNvPicPr>
          <p:nvPr/>
        </p:nvPicPr>
        <p:blipFill>
          <a:blip r:embed="rId3" cstate="print"/>
          <a:srcRect/>
          <a:stretch>
            <a:fillRect/>
          </a:stretch>
        </p:blipFill>
        <p:spPr bwMode="auto">
          <a:xfrm>
            <a:off x="1331640" y="4581128"/>
            <a:ext cx="2270026" cy="953411"/>
          </a:xfrm>
          <a:prstGeom prst="rect">
            <a:avLst/>
          </a:prstGeom>
          <a:noFill/>
        </p:spPr>
      </p:pic>
      <p:sp>
        <p:nvSpPr>
          <p:cNvPr id="2" name="1 Título"/>
          <p:cNvSpPr>
            <a:spLocks noGrp="1"/>
          </p:cNvSpPr>
          <p:nvPr>
            <p:ph type="ctrTitle"/>
          </p:nvPr>
        </p:nvSpPr>
        <p:spPr>
          <a:xfrm>
            <a:off x="1763688" y="1484784"/>
            <a:ext cx="5472608" cy="1584176"/>
          </a:xfrm>
          <a:solidFill>
            <a:srgbClr val="FFFF00"/>
          </a:solidFill>
        </p:spPr>
        <p:txBody>
          <a:bodyPr>
            <a:noAutofit/>
          </a:bodyPr>
          <a:lstStyle/>
          <a:p>
            <a:pPr algn="l"/>
            <a:r>
              <a:rPr lang="en-US" sz="3200" i="1" dirty="0" smtClean="0"/>
              <a:t/>
            </a:r>
            <a:br>
              <a:rPr lang="en-US" sz="3200" i="1" dirty="0" smtClean="0"/>
            </a:br>
            <a:r>
              <a:rPr lang="en-US" sz="2400" b="1" i="1" dirty="0" smtClean="0"/>
              <a:t>The committees of functional diversity in the 15M movement: reformulating disability activism in Spain</a:t>
            </a:r>
            <a:r>
              <a:rPr lang="es-ES" sz="3200" dirty="0"/>
              <a:t/>
            </a:r>
            <a:br>
              <a:rPr lang="es-ES" sz="3200" dirty="0"/>
            </a:br>
            <a:endParaRPr lang="es-ES" sz="3200" dirty="0"/>
          </a:p>
        </p:txBody>
      </p:sp>
      <p:sp>
        <p:nvSpPr>
          <p:cNvPr id="3" name="2 Subtítulo"/>
          <p:cNvSpPr>
            <a:spLocks noGrp="1"/>
          </p:cNvSpPr>
          <p:nvPr>
            <p:ph type="subTitle" idx="1"/>
          </p:nvPr>
        </p:nvSpPr>
        <p:spPr>
          <a:xfrm>
            <a:off x="2195736" y="3140968"/>
            <a:ext cx="4680520" cy="1224136"/>
          </a:xfrm>
          <a:solidFill>
            <a:schemeClr val="bg1">
              <a:lumMod val="85000"/>
            </a:schemeClr>
          </a:solidFill>
          <a:ln>
            <a:solidFill>
              <a:srgbClr val="FFFF00"/>
            </a:solidFill>
          </a:ln>
        </p:spPr>
        <p:txBody>
          <a:bodyPr>
            <a:noAutofit/>
          </a:bodyPr>
          <a:lstStyle/>
          <a:p>
            <a:pPr lvl="0" algn="l"/>
            <a:endParaRPr lang="es-ES" sz="1400" b="1" dirty="0" smtClean="0">
              <a:solidFill>
                <a:schemeClr val="tx1"/>
              </a:solidFill>
            </a:endParaRPr>
          </a:p>
          <a:p>
            <a:pPr lvl="0" algn="l"/>
            <a:r>
              <a:rPr lang="es-ES" sz="1400" b="1" dirty="0" smtClean="0">
                <a:solidFill>
                  <a:schemeClr val="tx1"/>
                </a:solidFill>
              </a:rPr>
              <a:t>MIRIAM ARENAS CONEJO </a:t>
            </a:r>
            <a:r>
              <a:rPr lang="es-ES" sz="1400" dirty="0" smtClean="0">
                <a:solidFill>
                  <a:schemeClr val="tx1"/>
                </a:solidFill>
              </a:rPr>
              <a:t> Universitat de Barcelona.</a:t>
            </a:r>
          </a:p>
          <a:p>
            <a:pPr algn="l"/>
            <a:r>
              <a:rPr lang="es-ES" sz="1400" b="1" dirty="0" smtClean="0">
                <a:solidFill>
                  <a:schemeClr val="tx1"/>
                </a:solidFill>
              </a:rPr>
              <a:t>ASUN PIÉ BALAGUER </a:t>
            </a:r>
            <a:r>
              <a:rPr lang="es-ES" sz="1400" dirty="0" smtClean="0">
                <a:solidFill>
                  <a:schemeClr val="tx1"/>
                </a:solidFill>
              </a:rPr>
              <a:t>, Universitat Oberta de Catalunya.</a:t>
            </a:r>
          </a:p>
          <a:p>
            <a:pPr algn="l"/>
            <a:r>
              <a:rPr lang="en-US" sz="1400" b="1" dirty="0" smtClean="0">
                <a:solidFill>
                  <a:schemeClr val="tx1"/>
                </a:solidFill>
              </a:rPr>
              <a:t>ISRAEL RODRÍGUEZ GIRALT</a:t>
            </a:r>
            <a:r>
              <a:rPr lang="en-US" sz="1400" dirty="0" smtClean="0">
                <a:solidFill>
                  <a:schemeClr val="tx1"/>
                </a:solidFill>
              </a:rPr>
              <a:t>, </a:t>
            </a:r>
            <a:r>
              <a:rPr lang="en-US" sz="1400" dirty="0" err="1" smtClean="0">
                <a:solidFill>
                  <a:schemeClr val="tx1"/>
                </a:solidFill>
              </a:rPr>
              <a:t>Universitat</a:t>
            </a:r>
            <a:r>
              <a:rPr lang="en-US" sz="1400" dirty="0" smtClean="0">
                <a:solidFill>
                  <a:schemeClr val="tx1"/>
                </a:solidFill>
              </a:rPr>
              <a:t> </a:t>
            </a:r>
            <a:r>
              <a:rPr lang="en-US" sz="1400" dirty="0" err="1" smtClean="0">
                <a:solidFill>
                  <a:schemeClr val="tx1"/>
                </a:solidFill>
              </a:rPr>
              <a:t>Oberta</a:t>
            </a:r>
            <a:r>
              <a:rPr lang="en-US" sz="1400" dirty="0" smtClean="0">
                <a:solidFill>
                  <a:schemeClr val="tx1"/>
                </a:solidFill>
              </a:rPr>
              <a:t> de </a:t>
            </a:r>
            <a:r>
              <a:rPr lang="en-US" sz="1400" dirty="0" err="1" smtClean="0">
                <a:solidFill>
                  <a:schemeClr val="tx1"/>
                </a:solidFill>
              </a:rPr>
              <a:t>Catalunya</a:t>
            </a:r>
            <a:endParaRPr lang="en-US" sz="1400" dirty="0" smtClean="0">
              <a:solidFill>
                <a:schemeClr val="tx1"/>
              </a:solidFill>
            </a:endParaRPr>
          </a:p>
          <a:p>
            <a:pPr lvl="0" algn="l"/>
            <a:endParaRPr lang="es-ES" sz="1400" b="1" dirty="0" smtClean="0">
              <a:solidFill>
                <a:schemeClr val="tx1"/>
              </a:solidFill>
              <a:effectLst>
                <a:outerShdw blurRad="38100" dist="38100" dir="2700000" algn="tl">
                  <a:srgbClr val="000000">
                    <a:alpha val="43137"/>
                  </a:srgbClr>
                </a:outerShdw>
              </a:effectLst>
            </a:endParaRPr>
          </a:p>
          <a:p>
            <a:pPr algn="l"/>
            <a:endParaRPr lang="en-US" sz="1200" dirty="0" smtClean="0">
              <a:solidFill>
                <a:schemeClr val="tx1"/>
              </a:solidFill>
            </a:endParaRPr>
          </a:p>
          <a:p>
            <a:pPr algn="l"/>
            <a:endParaRPr lang="en-US" sz="1200" dirty="0">
              <a:solidFill>
                <a:schemeClr val="tx1"/>
              </a:solidFill>
            </a:endParaRPr>
          </a:p>
        </p:txBody>
      </p:sp>
      <p:sp>
        <p:nvSpPr>
          <p:cNvPr id="16" name="15 CuadroTexto"/>
          <p:cNvSpPr txBox="1"/>
          <p:nvPr/>
        </p:nvSpPr>
        <p:spPr>
          <a:xfrm>
            <a:off x="4211960" y="4797152"/>
            <a:ext cx="3733714" cy="646331"/>
          </a:xfrm>
          <a:prstGeom prst="rect">
            <a:avLst/>
          </a:prstGeom>
          <a:solidFill>
            <a:schemeClr val="bg1"/>
          </a:solidFill>
        </p:spPr>
        <p:txBody>
          <a:bodyPr wrap="none" rtlCol="0">
            <a:spAutoFit/>
          </a:bodyPr>
          <a:lstStyle/>
          <a:p>
            <a:r>
              <a:rPr lang="en-US" sz="900" dirty="0" smtClean="0"/>
              <a:t>Questioning contemporary societies through the lens of disability</a:t>
            </a:r>
          </a:p>
          <a:p>
            <a:r>
              <a:rPr lang="en-US" sz="900" b="1" dirty="0" smtClean="0"/>
              <a:t>4th annual conference of ALTER, European Society for Disability Research </a:t>
            </a:r>
            <a:endParaRPr lang="en-US" sz="900" dirty="0" smtClean="0"/>
          </a:p>
          <a:p>
            <a:r>
              <a:rPr lang="en-US" sz="900" dirty="0" smtClean="0"/>
              <a:t>2-3 Jul 2015 Paris (France) </a:t>
            </a:r>
          </a:p>
          <a:p>
            <a:endParaRPr lang="ca-ES" sz="900" dirty="0"/>
          </a:p>
        </p:txBody>
      </p:sp>
      <p:sp>
        <p:nvSpPr>
          <p:cNvPr id="17" name="16 CuadroTexto"/>
          <p:cNvSpPr txBox="1"/>
          <p:nvPr/>
        </p:nvSpPr>
        <p:spPr>
          <a:xfrm>
            <a:off x="755576" y="620689"/>
            <a:ext cx="792088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ca-ES" sz="1600" b="1" dirty="0" smtClean="0">
                <a:solidFill>
                  <a:schemeClr val="accent2"/>
                </a:solidFill>
              </a:rPr>
              <a:t>THE ORIGINAL PPT HAD  MORE PICTURES  BUT THEY HAVE BEEN REMOVED </a:t>
            </a:r>
          </a:p>
          <a:p>
            <a:pPr algn="ctr"/>
            <a:r>
              <a:rPr lang="ca-ES" sz="1600" b="1" dirty="0" smtClean="0">
                <a:solidFill>
                  <a:schemeClr val="accent2"/>
                </a:solidFill>
              </a:rPr>
              <a:t>IN ORDER TO AVOID POTENTIAL COPYRIGHT CONFLICTS.   </a:t>
            </a:r>
            <a:endParaRPr lang="ca-ES" sz="1600" b="1" dirty="0">
              <a:solidFill>
                <a:schemeClr val="accent2"/>
              </a:solidFill>
            </a:endParaRPr>
          </a:p>
        </p:txBody>
      </p:sp>
      <p:pic>
        <p:nvPicPr>
          <p:cNvPr id="23554" name="Picture 2" descr="http://mirrors.creativecommons.org/presskit/buttons/88x31/png/by-nc-sa.eu.png"/>
          <p:cNvPicPr>
            <a:picLocks noChangeAspect="1" noChangeArrowheads="1"/>
          </p:cNvPicPr>
          <p:nvPr/>
        </p:nvPicPr>
        <p:blipFill>
          <a:blip r:embed="rId4" cstate="print"/>
          <a:srcRect/>
          <a:stretch>
            <a:fillRect/>
          </a:stretch>
        </p:blipFill>
        <p:spPr bwMode="auto">
          <a:xfrm>
            <a:off x="4139952" y="5805264"/>
            <a:ext cx="1217946" cy="42613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prstGeom prst="rect">
            <a:avLst/>
          </a:prstGeom>
          <a:solidFill>
            <a:srgbClr val="FFFF00"/>
          </a:solidFill>
        </p:spPr>
        <p:txBody>
          <a:bodyPr vert="horz" lIns="91440" tIns="45720" rIns="91440" bIns="45720" rtlCol="0" anchor="ctr">
            <a:normAutofit/>
          </a:bodyPr>
          <a:lstStyle/>
          <a:p>
            <a:r>
              <a:rPr lang="en-GB" sz="3200" i="1" dirty="0" smtClean="0"/>
              <a:t>a) What do the committees contribute to disability activism?</a:t>
            </a:r>
            <a:endParaRPr lang="es-ES" sz="3200" dirty="0"/>
          </a:p>
        </p:txBody>
      </p:sp>
      <p:sp>
        <p:nvSpPr>
          <p:cNvPr id="3" name="2 Marcador de contenido"/>
          <p:cNvSpPr>
            <a:spLocks noGrp="1"/>
          </p:cNvSpPr>
          <p:nvPr>
            <p:ph idx="1"/>
          </p:nvPr>
        </p:nvSpPr>
        <p:spPr>
          <a:xfrm>
            <a:off x="2771800" y="1484784"/>
            <a:ext cx="5915000" cy="5069160"/>
          </a:xfrm>
        </p:spPr>
        <p:txBody>
          <a:bodyPr>
            <a:noAutofit/>
          </a:bodyPr>
          <a:lstStyle/>
          <a:p>
            <a:r>
              <a:rPr lang="en-GB" sz="2000" dirty="0" smtClean="0"/>
              <a:t>Celebrate December 10</a:t>
            </a:r>
            <a:r>
              <a:rPr lang="en-GB" sz="2000" baseline="30000" dirty="0" smtClean="0"/>
              <a:t>th</a:t>
            </a:r>
            <a:r>
              <a:rPr lang="en-GB" sz="2000" dirty="0" smtClean="0"/>
              <a:t>, International Human Rights Day, instead of December 3</a:t>
            </a:r>
            <a:r>
              <a:rPr lang="en-GB" sz="2000" baseline="30000" dirty="0" smtClean="0"/>
              <a:t>rd</a:t>
            </a:r>
            <a:r>
              <a:rPr lang="en-GB" sz="2000" dirty="0" smtClean="0"/>
              <a:t>, the International Day of Persons with Disabilities:  </a:t>
            </a:r>
          </a:p>
          <a:p>
            <a:endParaRPr lang="en-GB" sz="2400" dirty="0" smtClean="0"/>
          </a:p>
          <a:p>
            <a:pPr lvl="1"/>
            <a:r>
              <a:rPr lang="en-GB" sz="2000" b="1" dirty="0" smtClean="0"/>
              <a:t>to</a:t>
            </a:r>
            <a:r>
              <a:rPr lang="en-GB" sz="2000" dirty="0" smtClean="0"/>
              <a:t> </a:t>
            </a:r>
            <a:r>
              <a:rPr lang="en-GB" sz="2000" b="1" dirty="0" smtClean="0"/>
              <a:t>distance themselves from the concept disability </a:t>
            </a:r>
            <a:r>
              <a:rPr lang="en-GB" sz="2000" dirty="0" smtClean="0"/>
              <a:t>and the implied exclusion in designing a specific day only for people with functional diversity</a:t>
            </a:r>
          </a:p>
          <a:p>
            <a:pPr lvl="1">
              <a:buNone/>
            </a:pPr>
            <a:endParaRPr lang="en-GB" sz="2000" dirty="0" smtClean="0"/>
          </a:p>
          <a:p>
            <a:pPr lvl="1"/>
            <a:r>
              <a:rPr lang="en-GB" sz="2000" b="1" dirty="0" smtClean="0"/>
              <a:t>a strategy to draw attention to their differences with respect to most disability institutions and organizations </a:t>
            </a:r>
            <a:r>
              <a:rPr lang="en-GB" sz="2000" dirty="0" smtClean="0"/>
              <a:t>which take December 3</a:t>
            </a:r>
            <a:r>
              <a:rPr lang="en-GB" sz="2000" baseline="30000" dirty="0" smtClean="0"/>
              <a:t>rd</a:t>
            </a:r>
            <a:r>
              <a:rPr lang="en-GB" sz="2000" dirty="0" smtClean="0"/>
              <a:t> as the strategic day to make their claims and political demands public and move to the street</a:t>
            </a:r>
            <a:r>
              <a:rPr lang="en-GB" dirty="0" smtClean="0"/>
              <a:t>.</a:t>
            </a:r>
            <a:endParaRPr lang="es-ES" dirty="0" smtClean="0"/>
          </a:p>
          <a:p>
            <a:pPr marL="88900" indent="-3175">
              <a:buNone/>
            </a:pPr>
            <a:endParaRPr lang="en-US" sz="2400" u="sng" dirty="0" smtClean="0">
              <a:sym typeface="Wingdings" pitchFamily="2" charset="2"/>
            </a:endParaRPr>
          </a:p>
          <a:p>
            <a:pPr marL="88900" indent="-3175">
              <a:buNone/>
            </a:pPr>
            <a:endParaRPr lang="en-US" sz="2400" u="sng" dirty="0" smtClean="0">
              <a:sym typeface="Wingdings" pitchFamily="2" charset="2"/>
            </a:endParaRPr>
          </a:p>
        </p:txBody>
      </p:sp>
      <p:sp>
        <p:nvSpPr>
          <p:cNvPr id="10" name="1 Título"/>
          <p:cNvSpPr txBox="1">
            <a:spLocks/>
          </p:cNvSpPr>
          <p:nvPr/>
        </p:nvSpPr>
        <p:spPr>
          <a:xfrm>
            <a:off x="467544" y="260648"/>
            <a:ext cx="8229600" cy="1143000"/>
          </a:xfrm>
          <a:prstGeom prst="rect">
            <a:avLst/>
          </a:prstGeom>
          <a:solidFill>
            <a:srgbClr val="FFFF00"/>
          </a:solidFill>
        </p:spPr>
        <p:txBody>
          <a:bodyPr vert="horz" lIns="91440" tIns="45720" rIns="91440" bIns="45720" rtlCol="0" anchor="ctr">
            <a:normAutofit/>
          </a:bodyPr>
          <a:lstStyle/>
          <a:p>
            <a:pPr lvl="0" algn="ctr">
              <a:spcBef>
                <a:spcPct val="0"/>
              </a:spcBef>
              <a:defRPr/>
            </a:pPr>
            <a:r>
              <a:rPr lang="en-GB" sz="3200" b="1" dirty="0" smtClean="0"/>
              <a:t>What do they contribute to disability activism?</a:t>
            </a:r>
            <a:endParaRPr lang="en-US" sz="3000" b="1" dirty="0"/>
          </a:p>
        </p:txBody>
      </p:sp>
      <p:pic>
        <p:nvPicPr>
          <p:cNvPr id="11" name="Picture 4" descr="http://diversitatfuncional15m.files.wordpress.com/2011/12/nada-que-celebrar.jpg?w=500"/>
          <p:cNvPicPr>
            <a:picLocks noChangeAspect="1" noChangeArrowheads="1"/>
          </p:cNvPicPr>
          <p:nvPr/>
        </p:nvPicPr>
        <p:blipFill>
          <a:blip r:embed="rId2" cstate="screen"/>
          <a:srcRect/>
          <a:stretch>
            <a:fillRect/>
          </a:stretch>
        </p:blipFill>
        <p:spPr bwMode="auto">
          <a:xfrm>
            <a:off x="395536" y="2060848"/>
            <a:ext cx="2376219" cy="3260602"/>
          </a:xfrm>
          <a:prstGeom prst="rect">
            <a:avLst/>
          </a:prstGeom>
          <a:noFill/>
        </p:spPr>
      </p:pic>
      <p:pic>
        <p:nvPicPr>
          <p:cNvPr id="6" name="Picture 2" descr="http://mirrors.creativecommons.org/presskit/buttons/88x31/png/by-nc-sa.eu.png"/>
          <p:cNvPicPr>
            <a:picLocks noChangeAspect="1" noChangeArrowheads="1"/>
          </p:cNvPicPr>
          <p:nvPr/>
        </p:nvPicPr>
        <p:blipFill>
          <a:blip r:embed="rId3" cstate="print"/>
          <a:srcRect/>
          <a:stretch>
            <a:fillRect/>
          </a:stretch>
        </p:blipFill>
        <p:spPr bwMode="auto">
          <a:xfrm>
            <a:off x="1187624" y="6093296"/>
            <a:ext cx="1217946" cy="42613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prstGeom prst="rect">
            <a:avLst/>
          </a:prstGeom>
          <a:solidFill>
            <a:srgbClr val="FFFF00"/>
          </a:solidFill>
        </p:spPr>
        <p:txBody>
          <a:bodyPr vert="horz" lIns="91440" tIns="45720" rIns="91440" bIns="45720" rtlCol="0" anchor="ctr">
            <a:normAutofit/>
          </a:bodyPr>
          <a:lstStyle/>
          <a:p>
            <a:r>
              <a:rPr lang="en-GB" sz="3200" i="1" dirty="0" smtClean="0"/>
              <a:t>a) What do the committees contribute to disability activism?</a:t>
            </a:r>
            <a:endParaRPr lang="es-ES" sz="3200" dirty="0"/>
          </a:p>
        </p:txBody>
      </p:sp>
      <p:sp>
        <p:nvSpPr>
          <p:cNvPr id="3" name="2 Marcador de contenido"/>
          <p:cNvSpPr>
            <a:spLocks noGrp="1"/>
          </p:cNvSpPr>
          <p:nvPr>
            <p:ph idx="1"/>
          </p:nvPr>
        </p:nvSpPr>
        <p:spPr>
          <a:xfrm>
            <a:off x="1187624" y="4437112"/>
            <a:ext cx="7283152" cy="1584176"/>
          </a:xfrm>
        </p:spPr>
        <p:txBody>
          <a:bodyPr>
            <a:noAutofit/>
          </a:bodyPr>
          <a:lstStyle/>
          <a:p>
            <a:pPr marL="542925" indent="-457200">
              <a:buAutoNum type="arabicPeriod"/>
            </a:pPr>
            <a:r>
              <a:rPr lang="en-US" sz="2400" dirty="0" smtClean="0">
                <a:sym typeface="Wingdings" pitchFamily="2" charset="2"/>
              </a:rPr>
              <a:t>Accessibility for being present and visible</a:t>
            </a:r>
          </a:p>
          <a:p>
            <a:pPr marL="542925" indent="-457200">
              <a:buAutoNum type="arabicPeriod"/>
            </a:pPr>
            <a:r>
              <a:rPr lang="en-US" sz="2400" dirty="0" smtClean="0">
                <a:sym typeface="Wingdings" pitchFamily="2" charset="2"/>
              </a:rPr>
              <a:t>The body in the square</a:t>
            </a:r>
          </a:p>
          <a:p>
            <a:pPr marL="542925" indent="-457200">
              <a:buAutoNum type="arabicPeriod"/>
            </a:pPr>
            <a:r>
              <a:rPr lang="en-US" sz="2400" dirty="0" smtClean="0">
                <a:sym typeface="Wingdings" pitchFamily="2" charset="2"/>
              </a:rPr>
              <a:t>Vulnerability in the politics of anyone </a:t>
            </a:r>
          </a:p>
        </p:txBody>
      </p:sp>
      <p:sp>
        <p:nvSpPr>
          <p:cNvPr id="10" name="1 Título"/>
          <p:cNvSpPr txBox="1">
            <a:spLocks/>
          </p:cNvSpPr>
          <p:nvPr/>
        </p:nvSpPr>
        <p:spPr>
          <a:xfrm>
            <a:off x="467544" y="260648"/>
            <a:ext cx="8229600" cy="1143000"/>
          </a:xfrm>
          <a:prstGeom prst="rect">
            <a:avLst/>
          </a:prstGeom>
          <a:solidFill>
            <a:srgbClr val="FFFF00"/>
          </a:solidFill>
        </p:spPr>
        <p:txBody>
          <a:bodyPr vert="horz" lIns="91440" tIns="45720" rIns="91440" bIns="45720" rtlCol="0" anchor="ctr">
            <a:normAutofit/>
          </a:bodyPr>
          <a:lstStyle/>
          <a:p>
            <a:pPr lvl="0" algn="ctr">
              <a:spcBef>
                <a:spcPct val="0"/>
              </a:spcBef>
              <a:defRPr/>
            </a:pPr>
            <a:r>
              <a:rPr lang="en-GB" sz="3200" b="1" dirty="0" smtClean="0"/>
              <a:t>What do they contribute to 15M movement?</a:t>
            </a:r>
            <a:endParaRPr lang="en-US" sz="3000" b="1" dirty="0"/>
          </a:p>
        </p:txBody>
      </p:sp>
      <p:pic>
        <p:nvPicPr>
          <p:cNvPr id="12290" name="Picture 2" descr="http://madrid.tomalaplaza.net/files/2012/02/15Mcarlas1.jpg"/>
          <p:cNvPicPr>
            <a:picLocks noChangeAspect="1" noChangeArrowheads="1"/>
          </p:cNvPicPr>
          <p:nvPr/>
        </p:nvPicPr>
        <p:blipFill>
          <a:blip r:embed="rId2" cstate="print"/>
          <a:srcRect/>
          <a:stretch>
            <a:fillRect/>
          </a:stretch>
        </p:blipFill>
        <p:spPr bwMode="auto">
          <a:xfrm>
            <a:off x="2051720" y="1628800"/>
            <a:ext cx="5472608" cy="2330325"/>
          </a:xfrm>
          <a:prstGeom prst="rect">
            <a:avLst/>
          </a:prstGeom>
          <a:noFill/>
        </p:spPr>
      </p:pic>
      <p:pic>
        <p:nvPicPr>
          <p:cNvPr id="6" name="Picture 2" descr="http://mirrors.creativecommons.org/presskit/buttons/88x31/png/by-nc-sa.eu.png"/>
          <p:cNvPicPr>
            <a:picLocks noChangeAspect="1" noChangeArrowheads="1"/>
          </p:cNvPicPr>
          <p:nvPr/>
        </p:nvPicPr>
        <p:blipFill>
          <a:blip r:embed="rId3" cstate="print"/>
          <a:srcRect/>
          <a:stretch>
            <a:fillRect/>
          </a:stretch>
        </p:blipFill>
        <p:spPr bwMode="auto">
          <a:xfrm>
            <a:off x="4283968" y="6165304"/>
            <a:ext cx="1217946" cy="42613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prstGeom prst="rect">
            <a:avLst/>
          </a:prstGeom>
          <a:solidFill>
            <a:srgbClr val="FFFF00"/>
          </a:solidFill>
        </p:spPr>
        <p:txBody>
          <a:bodyPr vert="horz" lIns="91440" tIns="45720" rIns="91440" bIns="45720" rtlCol="0" anchor="ctr">
            <a:normAutofit/>
          </a:bodyPr>
          <a:lstStyle/>
          <a:p>
            <a:r>
              <a:rPr lang="en-GB" sz="3200" i="1" dirty="0" smtClean="0"/>
              <a:t>a) What do the committees contribute to disability activism?</a:t>
            </a:r>
            <a:endParaRPr lang="es-ES" sz="3200" dirty="0"/>
          </a:p>
        </p:txBody>
      </p:sp>
      <p:sp>
        <p:nvSpPr>
          <p:cNvPr id="3" name="2 Marcador de contenido"/>
          <p:cNvSpPr>
            <a:spLocks noGrp="1"/>
          </p:cNvSpPr>
          <p:nvPr>
            <p:ph idx="1"/>
          </p:nvPr>
        </p:nvSpPr>
        <p:spPr>
          <a:xfrm>
            <a:off x="4644008" y="2348880"/>
            <a:ext cx="4032448" cy="3384376"/>
          </a:xfrm>
        </p:spPr>
        <p:txBody>
          <a:bodyPr>
            <a:noAutofit/>
          </a:bodyPr>
          <a:lstStyle/>
          <a:p>
            <a:pPr marL="542925" indent="-457200">
              <a:buFontTx/>
              <a:buChar char="-"/>
            </a:pPr>
            <a:r>
              <a:rPr lang="en-US" sz="2400" dirty="0" smtClean="0">
                <a:sym typeface="Wingdings" pitchFamily="2" charset="2"/>
              </a:rPr>
              <a:t>first meetings: only face-to-face , in  accessible and visible places and not segregated.</a:t>
            </a:r>
          </a:p>
          <a:p>
            <a:pPr marL="542925" indent="-457200">
              <a:buNone/>
            </a:pPr>
            <a:endParaRPr lang="en-US" sz="2400" dirty="0" smtClean="0">
              <a:sym typeface="Wingdings" pitchFamily="2" charset="2"/>
            </a:endParaRPr>
          </a:p>
          <a:p>
            <a:pPr marL="542925" indent="-457200">
              <a:buNone/>
            </a:pPr>
            <a:r>
              <a:rPr lang="en-US" sz="2400" dirty="0" smtClean="0">
                <a:sym typeface="Wingdings" pitchFamily="2" charset="2"/>
              </a:rPr>
              <a:t> -  hanging posters with information of the commission at different points of the camp.</a:t>
            </a:r>
          </a:p>
        </p:txBody>
      </p:sp>
      <p:sp>
        <p:nvSpPr>
          <p:cNvPr id="10" name="1 Título"/>
          <p:cNvSpPr txBox="1">
            <a:spLocks/>
          </p:cNvSpPr>
          <p:nvPr/>
        </p:nvSpPr>
        <p:spPr>
          <a:xfrm>
            <a:off x="467544" y="260648"/>
            <a:ext cx="8229600" cy="1143000"/>
          </a:xfrm>
          <a:prstGeom prst="rect">
            <a:avLst/>
          </a:prstGeom>
          <a:solidFill>
            <a:srgbClr val="FFFF00"/>
          </a:solidFill>
        </p:spPr>
        <p:txBody>
          <a:bodyPr vert="horz" lIns="91440" tIns="45720" rIns="91440" bIns="45720" rtlCol="0" anchor="ctr">
            <a:normAutofit/>
          </a:bodyPr>
          <a:lstStyle/>
          <a:p>
            <a:pPr lvl="0" algn="ctr">
              <a:spcBef>
                <a:spcPct val="0"/>
              </a:spcBef>
              <a:defRPr/>
            </a:pPr>
            <a:r>
              <a:rPr lang="en-US" sz="3200" b="1" dirty="0" smtClean="0"/>
              <a:t>Accessibility for being present and visible</a:t>
            </a:r>
          </a:p>
        </p:txBody>
      </p:sp>
      <p:pic>
        <p:nvPicPr>
          <p:cNvPr id="1026" name="Picture 2" descr="http://2.bp.blogspot.com/-pUqU9IGbIG8/TfcqlnW2NmI/AAAAAAAAAA0/DOsX8nY_rJ8/s1600/untitled.jpg"/>
          <p:cNvPicPr>
            <a:picLocks noChangeAspect="1" noChangeArrowheads="1"/>
          </p:cNvPicPr>
          <p:nvPr/>
        </p:nvPicPr>
        <p:blipFill>
          <a:blip r:embed="rId2" cstate="print"/>
          <a:srcRect/>
          <a:stretch>
            <a:fillRect/>
          </a:stretch>
        </p:blipFill>
        <p:spPr bwMode="auto">
          <a:xfrm>
            <a:off x="683568" y="2564904"/>
            <a:ext cx="3872508" cy="2904382"/>
          </a:xfrm>
          <a:prstGeom prst="rect">
            <a:avLst/>
          </a:prstGeom>
          <a:noFill/>
        </p:spPr>
      </p:pic>
      <p:sp>
        <p:nvSpPr>
          <p:cNvPr id="6" name="5 Rectángulo"/>
          <p:cNvSpPr/>
          <p:nvPr/>
        </p:nvSpPr>
        <p:spPr>
          <a:xfrm>
            <a:off x="611560" y="1484784"/>
            <a:ext cx="7992888" cy="830997"/>
          </a:xfrm>
          <a:prstGeom prst="rect">
            <a:avLst/>
          </a:prstGeom>
        </p:spPr>
        <p:txBody>
          <a:bodyPr wrap="square">
            <a:spAutoFit/>
          </a:bodyPr>
          <a:lstStyle/>
          <a:p>
            <a:r>
              <a:rPr lang="en-US" sz="2400" dirty="0" smtClean="0">
                <a:sym typeface="Wingdings" pitchFamily="2" charset="2"/>
              </a:rPr>
              <a:t>1) Being present and visible in the squares and in virtual spaces:</a:t>
            </a:r>
            <a:endParaRPr lang="ca-ES" sz="2400" dirty="0"/>
          </a:p>
        </p:txBody>
      </p:sp>
      <p:pic>
        <p:nvPicPr>
          <p:cNvPr id="7" name="Picture 2" descr="http://mirrors.creativecommons.org/presskit/buttons/88x31/png/by-nc-sa.eu.png"/>
          <p:cNvPicPr>
            <a:picLocks noChangeAspect="1" noChangeArrowheads="1"/>
          </p:cNvPicPr>
          <p:nvPr/>
        </p:nvPicPr>
        <p:blipFill>
          <a:blip r:embed="rId3" cstate="print"/>
          <a:srcRect/>
          <a:stretch>
            <a:fillRect/>
          </a:stretch>
        </p:blipFill>
        <p:spPr bwMode="auto">
          <a:xfrm>
            <a:off x="4283968" y="6165304"/>
            <a:ext cx="1217946" cy="42613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prstGeom prst="rect">
            <a:avLst/>
          </a:prstGeom>
          <a:solidFill>
            <a:srgbClr val="FFFF00"/>
          </a:solidFill>
        </p:spPr>
        <p:txBody>
          <a:bodyPr vert="horz" lIns="91440" tIns="45720" rIns="91440" bIns="45720" rtlCol="0" anchor="ctr">
            <a:normAutofit/>
          </a:bodyPr>
          <a:lstStyle/>
          <a:p>
            <a:r>
              <a:rPr lang="en-GB" sz="3200" i="1" dirty="0" smtClean="0"/>
              <a:t>a) What do the committees contribute to disability activism?</a:t>
            </a:r>
            <a:endParaRPr lang="es-ES" sz="3200" dirty="0"/>
          </a:p>
        </p:txBody>
      </p:sp>
      <p:sp>
        <p:nvSpPr>
          <p:cNvPr id="10" name="1 Título"/>
          <p:cNvSpPr txBox="1">
            <a:spLocks/>
          </p:cNvSpPr>
          <p:nvPr/>
        </p:nvSpPr>
        <p:spPr>
          <a:xfrm>
            <a:off x="467544" y="260648"/>
            <a:ext cx="8229600" cy="1143000"/>
          </a:xfrm>
          <a:prstGeom prst="rect">
            <a:avLst/>
          </a:prstGeom>
          <a:solidFill>
            <a:srgbClr val="FFFF00"/>
          </a:solidFill>
        </p:spPr>
        <p:txBody>
          <a:bodyPr vert="horz" lIns="91440" tIns="45720" rIns="91440" bIns="45720" rtlCol="0" anchor="ctr">
            <a:normAutofit/>
          </a:bodyPr>
          <a:lstStyle/>
          <a:p>
            <a:pPr lvl="0" algn="ctr">
              <a:spcBef>
                <a:spcPct val="0"/>
              </a:spcBef>
              <a:defRPr/>
            </a:pPr>
            <a:r>
              <a:rPr lang="en-US" sz="3200" b="1" dirty="0" smtClean="0"/>
              <a:t>Accessibility for being present and visible</a:t>
            </a:r>
          </a:p>
        </p:txBody>
      </p:sp>
      <p:sp>
        <p:nvSpPr>
          <p:cNvPr id="6" name="5 Rectángulo"/>
          <p:cNvSpPr/>
          <p:nvPr/>
        </p:nvSpPr>
        <p:spPr>
          <a:xfrm>
            <a:off x="611560" y="1484784"/>
            <a:ext cx="7992888" cy="461665"/>
          </a:xfrm>
          <a:prstGeom prst="rect">
            <a:avLst/>
          </a:prstGeom>
        </p:spPr>
        <p:txBody>
          <a:bodyPr wrap="square">
            <a:spAutoFit/>
          </a:bodyPr>
          <a:lstStyle/>
          <a:p>
            <a:r>
              <a:rPr lang="en-US" sz="2400" dirty="0" smtClean="0">
                <a:sym typeface="Wingdings" pitchFamily="2" charset="2"/>
              </a:rPr>
              <a:t>2) Accessibility struggle</a:t>
            </a:r>
            <a:endParaRPr lang="ca-ES" sz="2400" dirty="0"/>
          </a:p>
        </p:txBody>
      </p:sp>
      <p:pic>
        <p:nvPicPr>
          <p:cNvPr id="36866" name="Picture 2" descr="http://3.bp.blogspot.com/-3MJnx8Rehvc/Tum5MrBdtWI/AAAAAAAABts/6Dv5Q87qfmU/s1600/SIGNOS+ASAMBLEARIOS.jpg"/>
          <p:cNvPicPr>
            <a:picLocks noChangeAspect="1" noChangeArrowheads="1"/>
          </p:cNvPicPr>
          <p:nvPr/>
        </p:nvPicPr>
        <p:blipFill>
          <a:blip r:embed="rId2" cstate="print"/>
          <a:srcRect/>
          <a:stretch>
            <a:fillRect/>
          </a:stretch>
        </p:blipFill>
        <p:spPr bwMode="auto">
          <a:xfrm>
            <a:off x="467544" y="2348880"/>
            <a:ext cx="3048000" cy="2990850"/>
          </a:xfrm>
          <a:prstGeom prst="rect">
            <a:avLst/>
          </a:prstGeom>
          <a:noFill/>
        </p:spPr>
      </p:pic>
      <p:sp>
        <p:nvSpPr>
          <p:cNvPr id="9" name="8 CuadroTexto"/>
          <p:cNvSpPr txBox="1"/>
          <p:nvPr/>
        </p:nvSpPr>
        <p:spPr>
          <a:xfrm>
            <a:off x="3707904" y="1772816"/>
            <a:ext cx="5112568" cy="4832092"/>
          </a:xfrm>
          <a:prstGeom prst="rect">
            <a:avLst/>
          </a:prstGeom>
          <a:noFill/>
        </p:spPr>
        <p:txBody>
          <a:bodyPr wrap="square" rtlCol="0">
            <a:spAutoFit/>
          </a:bodyPr>
          <a:lstStyle/>
          <a:p>
            <a:pPr>
              <a:buFontTx/>
              <a:buChar char="-"/>
            </a:pPr>
            <a:r>
              <a:rPr lang="en-US" sz="2200" dirty="0" smtClean="0"/>
              <a:t>The 15M assemblies adopted some signs inspired by the Spanish Sign Language (LSE): </a:t>
            </a:r>
            <a:r>
              <a:rPr lang="en-US" sz="2200" dirty="0" smtClean="0"/>
              <a:t>e.g. </a:t>
            </a:r>
            <a:r>
              <a:rPr lang="en-US" sz="2200" dirty="0" smtClean="0"/>
              <a:t>the gesture of applause as “in favor of”.</a:t>
            </a:r>
          </a:p>
          <a:p>
            <a:endParaRPr lang="en-US" sz="2200" dirty="0" smtClean="0"/>
          </a:p>
          <a:p>
            <a:pPr>
              <a:buFontTx/>
              <a:buChar char="-"/>
            </a:pPr>
            <a:r>
              <a:rPr lang="en-US" sz="2200" dirty="0" smtClean="0"/>
              <a:t>Many other conflicts regarding accessibility:</a:t>
            </a:r>
          </a:p>
          <a:p>
            <a:pPr>
              <a:buFontTx/>
              <a:buChar char="-"/>
            </a:pPr>
            <a:endParaRPr lang="en-US" sz="2200" dirty="0" smtClean="0"/>
          </a:p>
          <a:p>
            <a:pPr lvl="1">
              <a:buFontTx/>
              <a:buChar char="-"/>
            </a:pPr>
            <a:r>
              <a:rPr lang="en-US" sz="2200" dirty="0" smtClean="0"/>
              <a:t> assemblies and transversal meetings in non-accessible venues</a:t>
            </a:r>
          </a:p>
          <a:p>
            <a:pPr lvl="1">
              <a:buFontTx/>
              <a:buChar char="-"/>
            </a:pPr>
            <a:endParaRPr lang="en-US" sz="2200" dirty="0" smtClean="0"/>
          </a:p>
          <a:p>
            <a:pPr lvl="1">
              <a:buFontTx/>
              <a:buChar char="-"/>
            </a:pPr>
            <a:r>
              <a:rPr lang="en-US" sz="2200" dirty="0" smtClean="0"/>
              <a:t>uses of </a:t>
            </a:r>
            <a:r>
              <a:rPr lang="en-US" sz="2200" dirty="0" smtClean="0"/>
              <a:t>symbols </a:t>
            </a:r>
            <a:r>
              <a:rPr lang="en-US" sz="2200" dirty="0" smtClean="0"/>
              <a:t>in virtual communication that are not compatible with screen readers.</a:t>
            </a:r>
            <a:endParaRPr lang="en-US" sz="2200" dirty="0"/>
          </a:p>
        </p:txBody>
      </p:sp>
      <p:pic>
        <p:nvPicPr>
          <p:cNvPr id="7" name="Picture 2" descr="http://mirrors.creativecommons.org/presskit/buttons/88x31/png/by-nc-sa.eu.png"/>
          <p:cNvPicPr>
            <a:picLocks noChangeAspect="1" noChangeArrowheads="1"/>
          </p:cNvPicPr>
          <p:nvPr/>
        </p:nvPicPr>
        <p:blipFill>
          <a:blip r:embed="rId3" cstate="print"/>
          <a:srcRect/>
          <a:stretch>
            <a:fillRect/>
          </a:stretch>
        </p:blipFill>
        <p:spPr bwMode="auto">
          <a:xfrm>
            <a:off x="1475656" y="5949280"/>
            <a:ext cx="1217946" cy="42613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prstGeom prst="rect">
            <a:avLst/>
          </a:prstGeom>
          <a:solidFill>
            <a:srgbClr val="FFFF00"/>
          </a:solidFill>
        </p:spPr>
        <p:txBody>
          <a:bodyPr vert="horz" lIns="91440" tIns="45720" rIns="91440" bIns="45720" rtlCol="0" anchor="ctr">
            <a:normAutofit/>
          </a:bodyPr>
          <a:lstStyle/>
          <a:p>
            <a:r>
              <a:rPr lang="en-GB" sz="3200" i="1" dirty="0" smtClean="0"/>
              <a:t>a) What do the committees contribute to disability activism?</a:t>
            </a:r>
            <a:endParaRPr lang="es-ES" sz="3200" dirty="0"/>
          </a:p>
        </p:txBody>
      </p:sp>
      <p:sp>
        <p:nvSpPr>
          <p:cNvPr id="10" name="1 Título"/>
          <p:cNvSpPr txBox="1">
            <a:spLocks/>
          </p:cNvSpPr>
          <p:nvPr/>
        </p:nvSpPr>
        <p:spPr>
          <a:xfrm>
            <a:off x="467544" y="260648"/>
            <a:ext cx="8229600" cy="1143000"/>
          </a:xfrm>
          <a:prstGeom prst="rect">
            <a:avLst/>
          </a:prstGeom>
          <a:solidFill>
            <a:srgbClr val="FFFF00"/>
          </a:solidFill>
        </p:spPr>
        <p:txBody>
          <a:bodyPr vert="horz" lIns="91440" tIns="45720" rIns="91440" bIns="45720" rtlCol="0" anchor="ctr">
            <a:normAutofit/>
          </a:bodyPr>
          <a:lstStyle/>
          <a:p>
            <a:pPr lvl="0" algn="ctr">
              <a:spcBef>
                <a:spcPct val="0"/>
              </a:spcBef>
              <a:defRPr/>
            </a:pPr>
            <a:r>
              <a:rPr lang="en-US" sz="3200" b="1" dirty="0" smtClean="0"/>
              <a:t>The body in the square</a:t>
            </a:r>
          </a:p>
        </p:txBody>
      </p:sp>
      <p:sp>
        <p:nvSpPr>
          <p:cNvPr id="9" name="8 CuadroTexto"/>
          <p:cNvSpPr txBox="1"/>
          <p:nvPr/>
        </p:nvSpPr>
        <p:spPr>
          <a:xfrm>
            <a:off x="827584" y="1844824"/>
            <a:ext cx="7488832" cy="4093428"/>
          </a:xfrm>
          <a:prstGeom prst="rect">
            <a:avLst/>
          </a:prstGeom>
          <a:noFill/>
        </p:spPr>
        <p:txBody>
          <a:bodyPr wrap="square" rtlCol="0">
            <a:spAutoFit/>
          </a:bodyPr>
          <a:lstStyle/>
          <a:p>
            <a:pPr>
              <a:buFontTx/>
              <a:buChar char="-"/>
            </a:pPr>
            <a:r>
              <a:rPr lang="en-US" sz="2000" b="1" dirty="0" smtClean="0"/>
              <a:t>Bodies are always present in political protests</a:t>
            </a:r>
            <a:r>
              <a:rPr lang="en-US" sz="2000" dirty="0" smtClean="0"/>
              <a:t>, both in an </a:t>
            </a:r>
            <a:r>
              <a:rPr lang="en-US" sz="2000" b="1" dirty="0" smtClean="0"/>
              <a:t>active</a:t>
            </a:r>
            <a:r>
              <a:rPr lang="en-US" sz="2000" dirty="0" smtClean="0"/>
              <a:t> (to execute action and/or carry symbols) and </a:t>
            </a:r>
            <a:r>
              <a:rPr lang="en-US" sz="2000" b="1" dirty="0" smtClean="0"/>
              <a:t>passive</a:t>
            </a:r>
            <a:r>
              <a:rPr lang="en-US" sz="2000" dirty="0" smtClean="0"/>
              <a:t> dimension (needs: food, hygiene, resistance, sleep, mobility, etc). </a:t>
            </a:r>
          </a:p>
          <a:p>
            <a:pPr>
              <a:buFontTx/>
              <a:buChar char="-"/>
            </a:pPr>
            <a:endParaRPr lang="en-US" sz="2000" dirty="0" smtClean="0"/>
          </a:p>
          <a:p>
            <a:pPr>
              <a:buFontTx/>
              <a:buChar char="-"/>
            </a:pPr>
            <a:r>
              <a:rPr lang="en-US" sz="2000" dirty="0" smtClean="0"/>
              <a:t> </a:t>
            </a:r>
            <a:r>
              <a:rPr lang="en-US" sz="2000" b="1" dirty="0" smtClean="0"/>
              <a:t>Occupying a public square required a strong bodily commitment </a:t>
            </a:r>
            <a:r>
              <a:rPr lang="en-US" sz="2000" dirty="0" smtClean="0">
                <a:sym typeface="Wingdings" pitchFamily="2" charset="2"/>
              </a:rPr>
              <a:t> care infrastructures in the camps (food, cleaning, nursing services and non-violence) and norms (non-violent protests). </a:t>
            </a:r>
          </a:p>
          <a:p>
            <a:pPr>
              <a:buFontTx/>
              <a:buChar char="-"/>
            </a:pPr>
            <a:endParaRPr lang="en-US" sz="2000" dirty="0" smtClean="0">
              <a:sym typeface="Wingdings" pitchFamily="2" charset="2"/>
            </a:endParaRPr>
          </a:p>
          <a:p>
            <a:pPr>
              <a:buFontTx/>
              <a:buChar char="-"/>
            </a:pPr>
            <a:r>
              <a:rPr lang="en-US" sz="2000" dirty="0" smtClean="0">
                <a:sym typeface="Wingdings" pitchFamily="2" charset="2"/>
              </a:rPr>
              <a:t> </a:t>
            </a:r>
            <a:r>
              <a:rPr lang="en-US" sz="2000" b="1" dirty="0" smtClean="0">
                <a:sym typeface="Wingdings" pitchFamily="2" charset="2"/>
              </a:rPr>
              <a:t>Any type of body </a:t>
            </a:r>
            <a:r>
              <a:rPr lang="en-US" sz="2000" dirty="0" smtClean="0">
                <a:sym typeface="Wingdings" pitchFamily="2" charset="2"/>
              </a:rPr>
              <a:t>invited to join the protest, not just the stereotype: </a:t>
            </a:r>
            <a:r>
              <a:rPr lang="en-GB" sz="2000" dirty="0" smtClean="0"/>
              <a:t>the active presence of women, children, elder or disabled people was always celebrated as a sign of inclusivity, transversality and non-violent protest.</a:t>
            </a:r>
            <a:endParaRPr lang="en-US" sz="2000" dirty="0" smtClean="0">
              <a:sym typeface="Wingdings" pitchFamily="2" charset="2"/>
            </a:endParaRPr>
          </a:p>
          <a:p>
            <a:pPr lvl="1"/>
            <a:endParaRPr lang="ca-ES" sz="2000" dirty="0"/>
          </a:p>
        </p:txBody>
      </p:sp>
      <p:pic>
        <p:nvPicPr>
          <p:cNvPr id="5" name="Picture 2" descr="http://mirrors.creativecommons.org/presskit/buttons/88x31/png/by-nc-sa.eu.png"/>
          <p:cNvPicPr>
            <a:picLocks noChangeAspect="1" noChangeArrowheads="1"/>
          </p:cNvPicPr>
          <p:nvPr/>
        </p:nvPicPr>
        <p:blipFill>
          <a:blip r:embed="rId2" cstate="print"/>
          <a:srcRect/>
          <a:stretch>
            <a:fillRect/>
          </a:stretch>
        </p:blipFill>
        <p:spPr bwMode="auto">
          <a:xfrm>
            <a:off x="3923928" y="5949280"/>
            <a:ext cx="1217946" cy="42613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prstGeom prst="rect">
            <a:avLst/>
          </a:prstGeom>
          <a:solidFill>
            <a:srgbClr val="FFFF00"/>
          </a:solidFill>
        </p:spPr>
        <p:txBody>
          <a:bodyPr vert="horz" lIns="91440" tIns="45720" rIns="91440" bIns="45720" rtlCol="0" anchor="ctr">
            <a:normAutofit/>
          </a:bodyPr>
          <a:lstStyle/>
          <a:p>
            <a:r>
              <a:rPr lang="en-GB" sz="3200" i="1" dirty="0" smtClean="0"/>
              <a:t>a) What do the committees contribute to disability activism?</a:t>
            </a:r>
            <a:endParaRPr lang="es-ES" sz="3200" dirty="0"/>
          </a:p>
        </p:txBody>
      </p:sp>
      <p:sp>
        <p:nvSpPr>
          <p:cNvPr id="10" name="1 Título"/>
          <p:cNvSpPr txBox="1">
            <a:spLocks/>
          </p:cNvSpPr>
          <p:nvPr/>
        </p:nvSpPr>
        <p:spPr>
          <a:xfrm>
            <a:off x="467544" y="260648"/>
            <a:ext cx="8229600" cy="1143000"/>
          </a:xfrm>
          <a:prstGeom prst="rect">
            <a:avLst/>
          </a:prstGeom>
          <a:solidFill>
            <a:srgbClr val="FFFF00"/>
          </a:solidFill>
        </p:spPr>
        <p:txBody>
          <a:bodyPr vert="horz" lIns="91440" tIns="45720" rIns="91440" bIns="45720" rtlCol="0" anchor="ctr">
            <a:normAutofit/>
          </a:bodyPr>
          <a:lstStyle/>
          <a:p>
            <a:pPr lvl="0" algn="ctr">
              <a:spcBef>
                <a:spcPct val="0"/>
              </a:spcBef>
              <a:defRPr/>
            </a:pPr>
            <a:r>
              <a:rPr lang="en-US" sz="3200" b="1" dirty="0" smtClean="0"/>
              <a:t>The body in the square</a:t>
            </a:r>
          </a:p>
        </p:txBody>
      </p:sp>
      <p:sp>
        <p:nvSpPr>
          <p:cNvPr id="9" name="8 CuadroTexto"/>
          <p:cNvSpPr txBox="1"/>
          <p:nvPr/>
        </p:nvSpPr>
        <p:spPr>
          <a:xfrm>
            <a:off x="4716016" y="1844824"/>
            <a:ext cx="3600400" cy="3970318"/>
          </a:xfrm>
          <a:prstGeom prst="rect">
            <a:avLst/>
          </a:prstGeom>
          <a:noFill/>
        </p:spPr>
        <p:txBody>
          <a:bodyPr wrap="square" rtlCol="0">
            <a:spAutoFit/>
          </a:bodyPr>
          <a:lstStyle/>
          <a:p>
            <a:r>
              <a:rPr lang="en-US" smtClean="0"/>
              <a:t>- </a:t>
            </a:r>
            <a:r>
              <a:rPr lang="en-US" smtClean="0"/>
              <a:t>He replied with a </a:t>
            </a:r>
            <a:r>
              <a:rPr lang="en-US" smtClean="0"/>
              <a:t>declaration:</a:t>
            </a:r>
            <a:endParaRPr lang="en-US" smtClean="0"/>
          </a:p>
          <a:p>
            <a:endParaRPr lang="en-US" i="1" smtClean="0"/>
          </a:p>
          <a:p>
            <a:r>
              <a:rPr lang="en-US" i="1" smtClean="0"/>
              <a:t>“</a:t>
            </a:r>
            <a:r>
              <a:rPr lang="en-US" i="1" smtClean="0"/>
              <a:t>I am neither a hero nor a </a:t>
            </a:r>
            <a:r>
              <a:rPr lang="en-US" i="1" smtClean="0"/>
              <a:t>victim</a:t>
            </a:r>
            <a:r>
              <a:rPr lang="en-US" i="1" smtClean="0"/>
              <a:t>, not a </a:t>
            </a:r>
            <a:r>
              <a:rPr lang="en-US" i="1" smtClean="0"/>
              <a:t>“borroka</a:t>
            </a:r>
            <a:r>
              <a:rPr lang="en-US" i="1" smtClean="0"/>
              <a:t>” </a:t>
            </a:r>
            <a:r>
              <a:rPr lang="en-US" i="1" smtClean="0"/>
              <a:t>(agitator</a:t>
            </a:r>
            <a:r>
              <a:rPr lang="en-US" i="1" smtClean="0"/>
              <a:t>) </a:t>
            </a:r>
            <a:r>
              <a:rPr lang="en-US" i="1" smtClean="0"/>
              <a:t>or</a:t>
            </a:r>
            <a:r>
              <a:rPr lang="en-US" i="1" smtClean="0"/>
              <a:t>, much </a:t>
            </a:r>
            <a:r>
              <a:rPr lang="en-US" i="1" smtClean="0"/>
              <a:t>less</a:t>
            </a:r>
            <a:r>
              <a:rPr lang="en-US" i="1" smtClean="0"/>
              <a:t>, an </a:t>
            </a:r>
            <a:r>
              <a:rPr lang="en-US" i="1" smtClean="0"/>
              <a:t>unconscious</a:t>
            </a:r>
            <a:r>
              <a:rPr lang="en-US" i="1" smtClean="0"/>
              <a:t>. I am only another outraged </a:t>
            </a:r>
            <a:r>
              <a:rPr lang="en-US" i="1" smtClean="0"/>
              <a:t>person</a:t>
            </a:r>
            <a:r>
              <a:rPr lang="en-US" i="1" smtClean="0"/>
              <a:t> . I participate in daily activities </a:t>
            </a:r>
            <a:r>
              <a:rPr lang="en-US" i="1" smtClean="0"/>
              <a:t>in</a:t>
            </a:r>
            <a:r>
              <a:rPr lang="en-US" i="1" smtClean="0"/>
              <a:t>  the Catalonia square (…) I am fed up of having my presence </a:t>
            </a:r>
            <a:r>
              <a:rPr lang="en-US" i="1" smtClean="0"/>
              <a:t>challenged</a:t>
            </a:r>
            <a:r>
              <a:rPr lang="en-US" i="1" smtClean="0"/>
              <a:t>: It is my </a:t>
            </a:r>
            <a:r>
              <a:rPr lang="en-US" i="1" smtClean="0"/>
              <a:t>right</a:t>
            </a:r>
            <a:r>
              <a:rPr lang="en-US" i="1" smtClean="0"/>
              <a:t>, and even my </a:t>
            </a:r>
            <a:r>
              <a:rPr lang="en-US" i="1" smtClean="0"/>
              <a:t>duty</a:t>
            </a:r>
            <a:r>
              <a:rPr lang="en-US" i="1" smtClean="0"/>
              <a:t>, to be there as outraged (…) everyone is equal before the law and has the same rights to demonstration and </a:t>
            </a:r>
            <a:r>
              <a:rPr lang="en-US" i="1" smtClean="0"/>
              <a:t>self-defence</a:t>
            </a:r>
            <a:r>
              <a:rPr lang="en-US" i="1" smtClean="0"/>
              <a:t>”  </a:t>
            </a:r>
            <a:endParaRPr lang="en-US" sz="2400" i="1"/>
          </a:p>
        </p:txBody>
      </p:sp>
      <p:sp>
        <p:nvSpPr>
          <p:cNvPr id="8" name="7 CuadroTexto"/>
          <p:cNvSpPr txBox="1"/>
          <p:nvPr/>
        </p:nvSpPr>
        <p:spPr>
          <a:xfrm>
            <a:off x="539552" y="2996952"/>
            <a:ext cx="3720121" cy="400110"/>
          </a:xfrm>
          <a:prstGeom prst="rect">
            <a:avLst/>
          </a:prstGeom>
          <a:noFill/>
        </p:spPr>
        <p:txBody>
          <a:bodyPr wrap="none" rtlCol="0">
            <a:spAutoFit/>
          </a:bodyPr>
          <a:lstStyle/>
          <a:p>
            <a:r>
              <a:rPr lang="en-US" sz="2000" b="1" smtClean="0"/>
              <a:t>And  what about police </a:t>
            </a:r>
            <a:r>
              <a:rPr lang="en-US" sz="2000" b="1" smtClean="0"/>
              <a:t>violence?</a:t>
            </a:r>
            <a:endParaRPr lang="en-US" sz="2000" b="1"/>
          </a:p>
        </p:txBody>
      </p:sp>
      <p:sp>
        <p:nvSpPr>
          <p:cNvPr id="11" name="10 Rectángulo"/>
          <p:cNvSpPr/>
          <p:nvPr/>
        </p:nvSpPr>
        <p:spPr>
          <a:xfrm>
            <a:off x="611560" y="3573016"/>
            <a:ext cx="3744416" cy="1200329"/>
          </a:xfrm>
          <a:prstGeom prst="rect">
            <a:avLst/>
          </a:prstGeom>
        </p:spPr>
        <p:txBody>
          <a:bodyPr wrap="square">
            <a:spAutoFit/>
          </a:bodyPr>
          <a:lstStyle/>
          <a:p>
            <a:r>
              <a:rPr lang="en-US" smtClean="0"/>
              <a:t>May </a:t>
            </a:r>
            <a:r>
              <a:rPr lang="en-US" smtClean="0"/>
              <a:t>27</a:t>
            </a:r>
            <a:r>
              <a:rPr lang="en-US" baseline="30000" smtClean="0"/>
              <a:t>th</a:t>
            </a:r>
            <a:r>
              <a:rPr lang="en-US" smtClean="0"/>
              <a:t> eviction of the </a:t>
            </a:r>
            <a:r>
              <a:rPr lang="en-US" smtClean="0"/>
              <a:t>Barcelona</a:t>
            </a:r>
            <a:r>
              <a:rPr lang="en-US" smtClean="0"/>
              <a:t>: public debate about the presence of </a:t>
            </a:r>
            <a:r>
              <a:rPr lang="en-US" smtClean="0"/>
              <a:t>“certain</a:t>
            </a:r>
            <a:r>
              <a:rPr lang="en-US" smtClean="0"/>
              <a:t>” bodies in the </a:t>
            </a:r>
            <a:r>
              <a:rPr lang="en-US" smtClean="0"/>
              <a:t>camp</a:t>
            </a:r>
            <a:r>
              <a:rPr lang="en-US" smtClean="0"/>
              <a:t> </a:t>
            </a:r>
            <a:r>
              <a:rPr lang="en-US" sz="1050" smtClean="0"/>
              <a:t>.</a:t>
            </a:r>
            <a:endParaRPr lang="en-US" sz="1050" smtClean="0"/>
          </a:p>
          <a:p>
            <a:endParaRPr lang="en-US"/>
          </a:p>
        </p:txBody>
      </p:sp>
      <p:pic>
        <p:nvPicPr>
          <p:cNvPr id="12" name="Picture 2" descr="http://mirrors.creativecommons.org/presskit/buttons/88x31/png/by-nc-sa.eu.png"/>
          <p:cNvPicPr>
            <a:picLocks noChangeAspect="1" noChangeArrowheads="1"/>
          </p:cNvPicPr>
          <p:nvPr/>
        </p:nvPicPr>
        <p:blipFill>
          <a:blip r:embed="rId2" cstate="print"/>
          <a:srcRect/>
          <a:stretch>
            <a:fillRect/>
          </a:stretch>
        </p:blipFill>
        <p:spPr bwMode="auto">
          <a:xfrm>
            <a:off x="4283968" y="6165304"/>
            <a:ext cx="1217946" cy="42613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prstGeom prst="rect">
            <a:avLst/>
          </a:prstGeom>
          <a:solidFill>
            <a:srgbClr val="FFFF00"/>
          </a:solidFill>
        </p:spPr>
        <p:txBody>
          <a:bodyPr vert="horz" lIns="91440" tIns="45720" rIns="91440" bIns="45720" rtlCol="0" anchor="ctr">
            <a:normAutofit/>
          </a:bodyPr>
          <a:lstStyle/>
          <a:p>
            <a:r>
              <a:rPr lang="en-GB" sz="3200" i="1" dirty="0" smtClean="0"/>
              <a:t>a) What do the committees contribute to disability activism?</a:t>
            </a:r>
            <a:endParaRPr lang="es-ES" sz="3200" dirty="0"/>
          </a:p>
        </p:txBody>
      </p:sp>
      <p:sp>
        <p:nvSpPr>
          <p:cNvPr id="5" name="4 Marcador de contenido"/>
          <p:cNvSpPr>
            <a:spLocks noGrp="1"/>
          </p:cNvSpPr>
          <p:nvPr>
            <p:ph idx="1"/>
          </p:nvPr>
        </p:nvSpPr>
        <p:spPr>
          <a:xfrm>
            <a:off x="827584" y="1600200"/>
            <a:ext cx="7859216" cy="4525963"/>
          </a:xfrm>
        </p:spPr>
        <p:txBody>
          <a:bodyPr>
            <a:noAutofit/>
          </a:bodyPr>
          <a:lstStyle/>
          <a:p>
            <a:r>
              <a:rPr lang="en-US" sz="2400" dirty="0" smtClean="0"/>
              <a:t>Politics of anyone: avoiding </a:t>
            </a:r>
            <a:r>
              <a:rPr lang="en-US" sz="2400" dirty="0" err="1" smtClean="0"/>
              <a:t>singularisation</a:t>
            </a:r>
            <a:r>
              <a:rPr lang="en-US" sz="2400" dirty="0" smtClean="0"/>
              <a:t> of disabled people</a:t>
            </a:r>
          </a:p>
          <a:p>
            <a:endParaRPr lang="en-US" sz="2400" dirty="0" smtClean="0"/>
          </a:p>
          <a:p>
            <a:r>
              <a:rPr lang="en-US" sz="2400" dirty="0" smtClean="0"/>
              <a:t>Austerity measures: vulnerability and precariousness are shared traits</a:t>
            </a:r>
          </a:p>
          <a:p>
            <a:endParaRPr lang="en-US" sz="2400" dirty="0" smtClean="0"/>
          </a:p>
          <a:p>
            <a:r>
              <a:rPr lang="en-US" sz="2400" dirty="0" smtClean="0"/>
              <a:t>“Human revolution”: not about partial struggles</a:t>
            </a:r>
            <a:endParaRPr lang="en-US" sz="2400" dirty="0"/>
          </a:p>
        </p:txBody>
      </p:sp>
      <p:sp>
        <p:nvSpPr>
          <p:cNvPr id="10" name="1 Título"/>
          <p:cNvSpPr txBox="1">
            <a:spLocks/>
          </p:cNvSpPr>
          <p:nvPr/>
        </p:nvSpPr>
        <p:spPr>
          <a:xfrm>
            <a:off x="467544" y="260648"/>
            <a:ext cx="8229600" cy="1143000"/>
          </a:xfrm>
          <a:prstGeom prst="rect">
            <a:avLst/>
          </a:prstGeom>
          <a:solidFill>
            <a:srgbClr val="FFFF00"/>
          </a:solidFill>
        </p:spPr>
        <p:txBody>
          <a:bodyPr vert="horz" lIns="91440" tIns="45720" rIns="91440" bIns="45720" rtlCol="0" anchor="ctr">
            <a:normAutofit/>
          </a:bodyPr>
          <a:lstStyle/>
          <a:p>
            <a:pPr lvl="0" algn="ctr">
              <a:spcBef>
                <a:spcPct val="0"/>
              </a:spcBef>
              <a:defRPr/>
            </a:pPr>
            <a:r>
              <a:rPr lang="en-US" sz="3200" b="1" dirty="0" smtClean="0"/>
              <a:t>Vulnerability in the politics of anyone</a:t>
            </a:r>
          </a:p>
        </p:txBody>
      </p:sp>
      <p:pic>
        <p:nvPicPr>
          <p:cNvPr id="9" name="Picture 2" descr="http://mirrors.creativecommons.org/presskit/buttons/88x31/png/by-nc-sa.eu.png"/>
          <p:cNvPicPr>
            <a:picLocks noChangeAspect="1" noChangeArrowheads="1"/>
          </p:cNvPicPr>
          <p:nvPr/>
        </p:nvPicPr>
        <p:blipFill>
          <a:blip r:embed="rId2" cstate="print"/>
          <a:srcRect/>
          <a:stretch>
            <a:fillRect/>
          </a:stretch>
        </p:blipFill>
        <p:spPr bwMode="auto">
          <a:xfrm>
            <a:off x="4283968" y="6165304"/>
            <a:ext cx="1217946" cy="42613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prstGeom prst="rect">
            <a:avLst/>
          </a:prstGeom>
          <a:solidFill>
            <a:srgbClr val="FFFF00"/>
          </a:solidFill>
        </p:spPr>
        <p:txBody>
          <a:bodyPr vert="horz" lIns="91440" tIns="45720" rIns="91440" bIns="45720" rtlCol="0" anchor="ctr">
            <a:normAutofit/>
          </a:bodyPr>
          <a:lstStyle/>
          <a:p>
            <a:r>
              <a:rPr lang="en-GB" sz="3200" i="1" dirty="0" smtClean="0"/>
              <a:t>a) What do the committees contribute to disability activism?</a:t>
            </a:r>
            <a:endParaRPr lang="es-ES" sz="3200" dirty="0"/>
          </a:p>
        </p:txBody>
      </p:sp>
      <p:sp>
        <p:nvSpPr>
          <p:cNvPr id="10" name="1 Título"/>
          <p:cNvSpPr txBox="1">
            <a:spLocks/>
          </p:cNvSpPr>
          <p:nvPr/>
        </p:nvSpPr>
        <p:spPr>
          <a:xfrm>
            <a:off x="467544" y="260648"/>
            <a:ext cx="8229600" cy="1143000"/>
          </a:xfrm>
          <a:prstGeom prst="rect">
            <a:avLst/>
          </a:prstGeom>
          <a:solidFill>
            <a:srgbClr val="FFFF00"/>
          </a:solidFill>
        </p:spPr>
        <p:txBody>
          <a:bodyPr vert="horz" lIns="91440" tIns="45720" rIns="91440" bIns="45720" rtlCol="0" anchor="ctr">
            <a:normAutofit/>
          </a:bodyPr>
          <a:lstStyle/>
          <a:p>
            <a:pPr lvl="0" algn="ctr">
              <a:spcBef>
                <a:spcPct val="0"/>
              </a:spcBef>
              <a:defRPr/>
            </a:pPr>
            <a:r>
              <a:rPr lang="en-US" sz="3200" b="1" dirty="0" smtClean="0"/>
              <a:t>The aftermath of the events</a:t>
            </a:r>
          </a:p>
        </p:txBody>
      </p:sp>
      <p:sp>
        <p:nvSpPr>
          <p:cNvPr id="9" name="8 Marcador de contenido"/>
          <p:cNvSpPr>
            <a:spLocks noGrp="1"/>
          </p:cNvSpPr>
          <p:nvPr>
            <p:ph idx="1"/>
          </p:nvPr>
        </p:nvSpPr>
        <p:spPr>
          <a:xfrm>
            <a:off x="539552" y="1628800"/>
            <a:ext cx="7776864" cy="4525963"/>
          </a:xfrm>
        </p:spPr>
        <p:txBody>
          <a:bodyPr>
            <a:normAutofit/>
          </a:bodyPr>
          <a:lstStyle/>
          <a:p>
            <a:r>
              <a:rPr lang="en-US" dirty="0" smtClean="0"/>
              <a:t>Persistence of accessibility problems:</a:t>
            </a:r>
          </a:p>
          <a:p>
            <a:pPr algn="just">
              <a:buNone/>
            </a:pPr>
            <a:r>
              <a:rPr lang="en-GB" dirty="0" smtClean="0"/>
              <a:t>	</a:t>
            </a:r>
            <a:r>
              <a:rPr lang="en-GB" sz="2600" i="1" dirty="0" smtClean="0"/>
              <a:t>We would like for 15M to be a social movement that includes everyone. Right now it is as inaccessible as society. There are obstacles preventing the participation of many people. We understand that it is very difficult to cover everything but we see communication or architectural barriers in many assemblies. (…)  [Functional Diversity Group, 20</a:t>
            </a:r>
            <a:r>
              <a:rPr lang="en-GB" sz="2600" i="1" baseline="30000" dirty="0" smtClean="0"/>
              <a:t>th</a:t>
            </a:r>
            <a:r>
              <a:rPr lang="en-GB" sz="2600" i="1" dirty="0" smtClean="0"/>
              <a:t> March 2012].</a:t>
            </a:r>
            <a:endParaRPr lang="es-ES" i="1" dirty="0" smtClean="0"/>
          </a:p>
          <a:p>
            <a:endParaRPr lang="es-ES" dirty="0" smtClean="0"/>
          </a:p>
          <a:p>
            <a:pPr>
              <a:buNone/>
            </a:pPr>
            <a:endParaRPr lang="en-US" dirty="0"/>
          </a:p>
        </p:txBody>
      </p:sp>
      <p:pic>
        <p:nvPicPr>
          <p:cNvPr id="5" name="Picture 2" descr="http://mirrors.creativecommons.org/presskit/buttons/88x31/png/by-nc-sa.eu.png"/>
          <p:cNvPicPr>
            <a:picLocks noChangeAspect="1" noChangeArrowheads="1"/>
          </p:cNvPicPr>
          <p:nvPr/>
        </p:nvPicPr>
        <p:blipFill>
          <a:blip r:embed="rId2" cstate="print"/>
          <a:srcRect/>
          <a:stretch>
            <a:fillRect/>
          </a:stretch>
        </p:blipFill>
        <p:spPr bwMode="auto">
          <a:xfrm>
            <a:off x="4283968" y="6165304"/>
            <a:ext cx="1217946" cy="42613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prstGeom prst="rect">
            <a:avLst/>
          </a:prstGeom>
          <a:solidFill>
            <a:srgbClr val="FFFF00"/>
          </a:solidFill>
        </p:spPr>
        <p:txBody>
          <a:bodyPr vert="horz" lIns="91440" tIns="45720" rIns="91440" bIns="45720" rtlCol="0" anchor="ctr">
            <a:normAutofit/>
          </a:bodyPr>
          <a:lstStyle/>
          <a:p>
            <a:r>
              <a:rPr lang="en-GB" sz="3200" i="1" dirty="0" smtClean="0"/>
              <a:t>a) What do the committees contribute to disability activism?</a:t>
            </a:r>
            <a:endParaRPr lang="es-ES" sz="3200" dirty="0"/>
          </a:p>
        </p:txBody>
      </p:sp>
      <p:sp>
        <p:nvSpPr>
          <p:cNvPr id="10" name="1 Título"/>
          <p:cNvSpPr txBox="1">
            <a:spLocks/>
          </p:cNvSpPr>
          <p:nvPr/>
        </p:nvSpPr>
        <p:spPr>
          <a:xfrm>
            <a:off x="467544" y="260648"/>
            <a:ext cx="8229600" cy="1143000"/>
          </a:xfrm>
          <a:prstGeom prst="rect">
            <a:avLst/>
          </a:prstGeom>
          <a:solidFill>
            <a:srgbClr val="FFFF00"/>
          </a:solidFill>
        </p:spPr>
        <p:txBody>
          <a:bodyPr vert="horz" lIns="91440" tIns="45720" rIns="91440" bIns="45720" rtlCol="0" anchor="ctr">
            <a:normAutofit/>
          </a:bodyPr>
          <a:lstStyle/>
          <a:p>
            <a:pPr lvl="0" algn="ctr">
              <a:spcBef>
                <a:spcPct val="0"/>
              </a:spcBef>
              <a:defRPr/>
            </a:pPr>
            <a:r>
              <a:rPr lang="en-US" sz="3200" b="1" dirty="0" smtClean="0"/>
              <a:t>The aftermath of the events</a:t>
            </a:r>
          </a:p>
        </p:txBody>
      </p:sp>
      <p:sp>
        <p:nvSpPr>
          <p:cNvPr id="9" name="8 Marcador de contenido"/>
          <p:cNvSpPr>
            <a:spLocks noGrp="1"/>
          </p:cNvSpPr>
          <p:nvPr>
            <p:ph idx="1"/>
          </p:nvPr>
        </p:nvSpPr>
        <p:spPr>
          <a:xfrm>
            <a:off x="539552" y="1628800"/>
            <a:ext cx="8229600" cy="4525963"/>
          </a:xfrm>
        </p:spPr>
        <p:txBody>
          <a:bodyPr>
            <a:normAutofit/>
          </a:bodyPr>
          <a:lstStyle/>
          <a:p>
            <a:r>
              <a:rPr lang="en-US" sz="2400" dirty="0" smtClean="0"/>
              <a:t>Creation of new alliances and activist projects, introducing new topics in disability activism:</a:t>
            </a:r>
          </a:p>
          <a:p>
            <a:pPr algn="just">
              <a:buNone/>
            </a:pPr>
            <a:r>
              <a:rPr lang="en-GB" sz="2400" dirty="0" smtClean="0"/>
              <a:t>	</a:t>
            </a:r>
            <a:endParaRPr lang="en-US" sz="2400" dirty="0"/>
          </a:p>
        </p:txBody>
      </p:sp>
      <p:pic>
        <p:nvPicPr>
          <p:cNvPr id="4098" name="Picture 2" descr="http://ovibcn.org/wp-content/uploads/2014/01/en_torno_a_la_silla1-660x330.jpg"/>
          <p:cNvPicPr>
            <a:picLocks noChangeAspect="1" noChangeArrowheads="1"/>
          </p:cNvPicPr>
          <p:nvPr/>
        </p:nvPicPr>
        <p:blipFill>
          <a:blip r:embed="rId2" cstate="print"/>
          <a:srcRect/>
          <a:stretch>
            <a:fillRect/>
          </a:stretch>
        </p:blipFill>
        <p:spPr bwMode="auto">
          <a:xfrm>
            <a:off x="683568" y="2996952"/>
            <a:ext cx="3982244" cy="1991122"/>
          </a:xfrm>
          <a:prstGeom prst="rect">
            <a:avLst/>
          </a:prstGeom>
          <a:noFill/>
        </p:spPr>
      </p:pic>
      <p:sp>
        <p:nvSpPr>
          <p:cNvPr id="6" name="5 CuadroTexto"/>
          <p:cNvSpPr txBox="1"/>
          <p:nvPr/>
        </p:nvSpPr>
        <p:spPr>
          <a:xfrm>
            <a:off x="1043608" y="5157192"/>
            <a:ext cx="2474267" cy="923330"/>
          </a:xfrm>
          <a:prstGeom prst="rect">
            <a:avLst/>
          </a:prstGeom>
          <a:noFill/>
        </p:spPr>
        <p:txBody>
          <a:bodyPr wrap="none" rtlCol="0">
            <a:spAutoFit/>
          </a:bodyPr>
          <a:lstStyle/>
          <a:p>
            <a:pPr algn="ctr"/>
            <a:r>
              <a:rPr lang="ca-ES" b="1" dirty="0" smtClean="0"/>
              <a:t>Entorno a la </a:t>
            </a:r>
            <a:r>
              <a:rPr lang="ca-ES" b="1" dirty="0" err="1" smtClean="0"/>
              <a:t>silla</a:t>
            </a:r>
            <a:endParaRPr lang="ca-ES" b="1" dirty="0" smtClean="0"/>
          </a:p>
          <a:p>
            <a:endParaRPr lang="ca-ES" b="1" dirty="0" smtClean="0"/>
          </a:p>
          <a:p>
            <a:r>
              <a:rPr lang="en-US" dirty="0" smtClean="0"/>
              <a:t>DIY assistive technology</a:t>
            </a:r>
            <a:endParaRPr lang="en-US" dirty="0"/>
          </a:p>
        </p:txBody>
      </p:sp>
      <p:pic>
        <p:nvPicPr>
          <p:cNvPr id="4100" name="Picture 4" descr="http://images.eldiario.es/opinion/Yes_we_fuck-censura-puritana-facebook-sexualidad-discapacidad_EDIIMA20131104_0610_14.jpg"/>
          <p:cNvPicPr>
            <a:picLocks noChangeAspect="1" noChangeArrowheads="1"/>
          </p:cNvPicPr>
          <p:nvPr/>
        </p:nvPicPr>
        <p:blipFill>
          <a:blip r:embed="rId3" cstate="print"/>
          <a:srcRect/>
          <a:stretch>
            <a:fillRect/>
          </a:stretch>
        </p:blipFill>
        <p:spPr bwMode="auto">
          <a:xfrm>
            <a:off x="5724128" y="2924944"/>
            <a:ext cx="1554882" cy="2129513"/>
          </a:xfrm>
          <a:prstGeom prst="rect">
            <a:avLst/>
          </a:prstGeom>
          <a:noFill/>
        </p:spPr>
      </p:pic>
      <p:sp>
        <p:nvSpPr>
          <p:cNvPr id="8" name="7 CuadroTexto"/>
          <p:cNvSpPr txBox="1"/>
          <p:nvPr/>
        </p:nvSpPr>
        <p:spPr>
          <a:xfrm>
            <a:off x="4819133" y="5157192"/>
            <a:ext cx="3276153" cy="923330"/>
          </a:xfrm>
          <a:prstGeom prst="rect">
            <a:avLst/>
          </a:prstGeom>
          <a:noFill/>
        </p:spPr>
        <p:txBody>
          <a:bodyPr wrap="none" rtlCol="0">
            <a:spAutoFit/>
          </a:bodyPr>
          <a:lstStyle/>
          <a:p>
            <a:pPr algn="ctr"/>
            <a:r>
              <a:rPr lang="ca-ES" b="1" dirty="0" err="1" smtClean="0"/>
              <a:t>Yes</a:t>
            </a:r>
            <a:r>
              <a:rPr lang="ca-ES" b="1" dirty="0" smtClean="0"/>
              <a:t>, </a:t>
            </a:r>
            <a:r>
              <a:rPr lang="ca-ES" b="1" dirty="0" err="1" smtClean="0"/>
              <a:t>we</a:t>
            </a:r>
            <a:r>
              <a:rPr lang="ca-ES" b="1" dirty="0" smtClean="0"/>
              <a:t> </a:t>
            </a:r>
            <a:r>
              <a:rPr lang="ca-ES" b="1" dirty="0" err="1" smtClean="0"/>
              <a:t>fuck</a:t>
            </a:r>
            <a:r>
              <a:rPr lang="ca-ES" b="1" dirty="0" smtClean="0"/>
              <a:t>!</a:t>
            </a:r>
          </a:p>
          <a:p>
            <a:endParaRPr lang="ca-ES" b="1" dirty="0" smtClean="0"/>
          </a:p>
          <a:p>
            <a:r>
              <a:rPr lang="en-US" dirty="0" smtClean="0"/>
              <a:t>Sexuality, feminism and disability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prstGeom prst="rect">
            <a:avLst/>
          </a:prstGeom>
          <a:solidFill>
            <a:srgbClr val="FFFF00"/>
          </a:solidFill>
        </p:spPr>
        <p:txBody>
          <a:bodyPr vert="horz" lIns="91440" tIns="45720" rIns="91440" bIns="45720" rtlCol="0" anchor="ctr">
            <a:normAutofit/>
          </a:bodyPr>
          <a:lstStyle/>
          <a:p>
            <a:r>
              <a:rPr lang="en-GB" sz="3200" i="1" dirty="0" smtClean="0"/>
              <a:t>a) What do the committees contribute to disability activism?</a:t>
            </a:r>
            <a:endParaRPr lang="es-ES" sz="3200" dirty="0"/>
          </a:p>
        </p:txBody>
      </p:sp>
      <p:sp>
        <p:nvSpPr>
          <p:cNvPr id="10" name="1 Título"/>
          <p:cNvSpPr txBox="1">
            <a:spLocks/>
          </p:cNvSpPr>
          <p:nvPr/>
        </p:nvSpPr>
        <p:spPr>
          <a:xfrm>
            <a:off x="467544" y="260648"/>
            <a:ext cx="8229600" cy="1143000"/>
          </a:xfrm>
          <a:prstGeom prst="rect">
            <a:avLst/>
          </a:prstGeom>
          <a:solidFill>
            <a:srgbClr val="FFFF00"/>
          </a:solidFill>
        </p:spPr>
        <p:txBody>
          <a:bodyPr vert="horz" lIns="91440" tIns="45720" rIns="91440" bIns="45720" rtlCol="0" anchor="ctr">
            <a:normAutofit/>
          </a:bodyPr>
          <a:lstStyle/>
          <a:p>
            <a:pPr lvl="0" algn="ctr">
              <a:spcBef>
                <a:spcPct val="0"/>
              </a:spcBef>
              <a:defRPr/>
            </a:pPr>
            <a:r>
              <a:rPr lang="en-US" sz="3200" b="1" dirty="0" smtClean="0"/>
              <a:t>The aftermath of the events</a:t>
            </a:r>
          </a:p>
        </p:txBody>
      </p:sp>
      <p:sp>
        <p:nvSpPr>
          <p:cNvPr id="9" name="8 Marcador de contenido"/>
          <p:cNvSpPr>
            <a:spLocks noGrp="1"/>
          </p:cNvSpPr>
          <p:nvPr>
            <p:ph idx="1"/>
          </p:nvPr>
        </p:nvSpPr>
        <p:spPr>
          <a:xfrm>
            <a:off x="683568" y="1844825"/>
            <a:ext cx="8013576" cy="3672408"/>
          </a:xfrm>
        </p:spPr>
        <p:txBody>
          <a:bodyPr>
            <a:normAutofit fontScale="92500" lnSpcReduction="10000"/>
          </a:bodyPr>
          <a:lstStyle/>
          <a:p>
            <a:r>
              <a:rPr lang="en-US" dirty="0" smtClean="0"/>
              <a:t>Political impact:</a:t>
            </a:r>
          </a:p>
          <a:p>
            <a:endParaRPr lang="en-US" dirty="0" smtClean="0"/>
          </a:p>
          <a:p>
            <a:pPr>
              <a:buNone/>
            </a:pPr>
            <a:r>
              <a:rPr lang="en-GB" dirty="0" smtClean="0"/>
              <a:t>	</a:t>
            </a:r>
            <a:r>
              <a:rPr lang="en-GB" i="1" dirty="0" smtClean="0"/>
              <a:t> CERMI’s action is not of belligerence against a Government or an Administration, but greater public presence and visibility to prevent the collapse of the systems and devices for the promotion and protection of disabled people and their families (2012)</a:t>
            </a:r>
            <a:endParaRPr lang="en-US" i="1" dirty="0"/>
          </a:p>
        </p:txBody>
      </p:sp>
      <p:pic>
        <p:nvPicPr>
          <p:cNvPr id="7" name="Picture 2" descr="http://mirrors.creativecommons.org/presskit/buttons/88x31/png/by-nc-sa.eu.png"/>
          <p:cNvPicPr>
            <a:picLocks noChangeAspect="1" noChangeArrowheads="1"/>
          </p:cNvPicPr>
          <p:nvPr/>
        </p:nvPicPr>
        <p:blipFill>
          <a:blip r:embed="rId2" cstate="print"/>
          <a:srcRect/>
          <a:stretch>
            <a:fillRect/>
          </a:stretch>
        </p:blipFill>
        <p:spPr bwMode="auto">
          <a:xfrm>
            <a:off x="4283968" y="6165304"/>
            <a:ext cx="1217946" cy="42613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a:solidFill>
            <a:srgbClr val="FFFF00"/>
          </a:solidFill>
        </p:spPr>
        <p:txBody>
          <a:bodyPr>
            <a:normAutofit/>
          </a:bodyPr>
          <a:lstStyle/>
          <a:p>
            <a:r>
              <a:rPr lang="en-US" sz="3000" b="1" dirty="0" smtClean="0"/>
              <a:t>Protests and mobilizations against austerity </a:t>
            </a:r>
            <a:endParaRPr lang="en-US" sz="3000" b="1" dirty="0"/>
          </a:p>
        </p:txBody>
      </p:sp>
      <p:sp>
        <p:nvSpPr>
          <p:cNvPr id="31746" name="AutoShape 2" descr="Resultado de imagen de deficientes indignad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a-ES"/>
          </a:p>
        </p:txBody>
      </p:sp>
      <p:pic>
        <p:nvPicPr>
          <p:cNvPr id="31748" name="Picture 4" descr="https://pbs.twimg.com/profile_images/1301965863/DPAC_coloured_Logo_2_.jpg"/>
          <p:cNvPicPr>
            <a:picLocks noChangeAspect="1" noChangeArrowheads="1"/>
          </p:cNvPicPr>
          <p:nvPr/>
        </p:nvPicPr>
        <p:blipFill>
          <a:blip r:embed="rId2" cstate="print"/>
          <a:srcRect/>
          <a:stretch>
            <a:fillRect/>
          </a:stretch>
        </p:blipFill>
        <p:spPr bwMode="auto">
          <a:xfrm>
            <a:off x="1979712" y="2420888"/>
            <a:ext cx="2220495" cy="2256310"/>
          </a:xfrm>
          <a:prstGeom prst="rect">
            <a:avLst/>
          </a:prstGeom>
          <a:noFill/>
        </p:spPr>
      </p:pic>
      <p:pic>
        <p:nvPicPr>
          <p:cNvPr id="31750" name="Picture 6" descr="https://yt3.ggpht.com/-YuIFmMGIt5A/AAAAAAAAAAI/AAAAAAAAAAA/77vvAMoDOv4/s900-c-k-no/photo.jpg"/>
          <p:cNvPicPr>
            <a:picLocks noChangeAspect="1" noChangeArrowheads="1"/>
          </p:cNvPicPr>
          <p:nvPr/>
        </p:nvPicPr>
        <p:blipFill>
          <a:blip r:embed="rId3" cstate="print"/>
          <a:srcRect/>
          <a:stretch>
            <a:fillRect/>
          </a:stretch>
        </p:blipFill>
        <p:spPr bwMode="auto">
          <a:xfrm>
            <a:off x="5148064" y="2636912"/>
            <a:ext cx="2040285" cy="2040285"/>
          </a:xfrm>
          <a:prstGeom prst="rect">
            <a:avLst/>
          </a:prstGeom>
          <a:noFill/>
        </p:spPr>
      </p:pic>
      <p:pic>
        <p:nvPicPr>
          <p:cNvPr id="8" name="Picture 2" descr="http://mirrors.creativecommons.org/presskit/buttons/88x31/png/by-nc-sa.eu.png"/>
          <p:cNvPicPr>
            <a:picLocks noChangeAspect="1" noChangeArrowheads="1"/>
          </p:cNvPicPr>
          <p:nvPr/>
        </p:nvPicPr>
        <p:blipFill>
          <a:blip r:embed="rId4" cstate="print"/>
          <a:srcRect/>
          <a:stretch>
            <a:fillRect/>
          </a:stretch>
        </p:blipFill>
        <p:spPr bwMode="auto">
          <a:xfrm>
            <a:off x="4283968" y="6165304"/>
            <a:ext cx="1217946" cy="42613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prstGeom prst="rect">
            <a:avLst/>
          </a:prstGeom>
          <a:solidFill>
            <a:srgbClr val="FFFF00"/>
          </a:solidFill>
        </p:spPr>
        <p:txBody>
          <a:bodyPr vert="horz" lIns="91440" tIns="45720" rIns="91440" bIns="45720" rtlCol="0" anchor="ctr">
            <a:normAutofit/>
          </a:bodyPr>
          <a:lstStyle/>
          <a:p>
            <a:r>
              <a:rPr lang="en-GB" sz="3200" i="1" dirty="0" smtClean="0"/>
              <a:t>a) What do the committees contribute to disability activism?</a:t>
            </a:r>
            <a:endParaRPr lang="es-ES" sz="3200" dirty="0"/>
          </a:p>
        </p:txBody>
      </p:sp>
      <p:sp>
        <p:nvSpPr>
          <p:cNvPr id="10" name="1 Título"/>
          <p:cNvSpPr txBox="1">
            <a:spLocks/>
          </p:cNvSpPr>
          <p:nvPr/>
        </p:nvSpPr>
        <p:spPr>
          <a:xfrm>
            <a:off x="467544" y="260648"/>
            <a:ext cx="8229600" cy="1143000"/>
          </a:xfrm>
          <a:prstGeom prst="rect">
            <a:avLst/>
          </a:prstGeom>
          <a:solidFill>
            <a:srgbClr val="FFFF00"/>
          </a:solidFill>
        </p:spPr>
        <p:txBody>
          <a:bodyPr vert="horz" lIns="91440" tIns="45720" rIns="91440" bIns="45720" rtlCol="0" anchor="ctr">
            <a:normAutofit/>
          </a:bodyPr>
          <a:lstStyle/>
          <a:p>
            <a:pPr lvl="0" algn="ctr">
              <a:spcBef>
                <a:spcPct val="0"/>
              </a:spcBef>
              <a:defRPr/>
            </a:pPr>
            <a:r>
              <a:rPr lang="en-US" sz="3200" b="1" dirty="0" smtClean="0"/>
              <a:t>The aftermath of the events</a:t>
            </a:r>
          </a:p>
        </p:txBody>
      </p:sp>
      <p:sp>
        <p:nvSpPr>
          <p:cNvPr id="9" name="8 Marcador de contenido"/>
          <p:cNvSpPr>
            <a:spLocks noGrp="1"/>
          </p:cNvSpPr>
          <p:nvPr>
            <p:ph idx="1"/>
          </p:nvPr>
        </p:nvSpPr>
        <p:spPr>
          <a:xfrm>
            <a:off x="4355976" y="1628800"/>
            <a:ext cx="4413176" cy="4525963"/>
          </a:xfrm>
        </p:spPr>
        <p:txBody>
          <a:bodyPr>
            <a:normAutofit fontScale="85000" lnSpcReduction="20000"/>
          </a:bodyPr>
          <a:lstStyle/>
          <a:p>
            <a:r>
              <a:rPr lang="en-US" dirty="0" smtClean="0"/>
              <a:t>Political impact:</a:t>
            </a:r>
          </a:p>
          <a:p>
            <a:pPr>
              <a:buNone/>
            </a:pPr>
            <a:endParaRPr lang="en-US" dirty="0" smtClean="0"/>
          </a:p>
          <a:p>
            <a:pPr>
              <a:buFontTx/>
              <a:buChar char="-"/>
            </a:pPr>
            <a:r>
              <a:rPr lang="en-US" dirty="0" smtClean="0"/>
              <a:t>Pablo </a:t>
            </a:r>
            <a:r>
              <a:rPr lang="en-US" dirty="0" err="1" smtClean="0"/>
              <a:t>Echenique</a:t>
            </a:r>
            <a:r>
              <a:rPr lang="en-US" dirty="0" smtClean="0"/>
              <a:t> elected as European MP in 2014: blogger about disability topics.</a:t>
            </a:r>
          </a:p>
          <a:p>
            <a:pPr>
              <a:buNone/>
            </a:pPr>
            <a:endParaRPr lang="en-US" dirty="0" smtClean="0"/>
          </a:p>
          <a:p>
            <a:pPr>
              <a:buFontTx/>
              <a:buChar char="-"/>
            </a:pPr>
            <a:r>
              <a:rPr lang="en-US" dirty="0" smtClean="0"/>
              <a:t>Creation of </a:t>
            </a:r>
            <a:r>
              <a:rPr lang="en-US" dirty="0" err="1" smtClean="0"/>
              <a:t>Podemos</a:t>
            </a:r>
            <a:r>
              <a:rPr lang="en-US" dirty="0" smtClean="0"/>
              <a:t> </a:t>
            </a:r>
            <a:r>
              <a:rPr lang="en-US" dirty="0" err="1" smtClean="0"/>
              <a:t>Discapacidad</a:t>
            </a:r>
            <a:r>
              <a:rPr lang="en-US" dirty="0" smtClean="0"/>
              <a:t> Circle.</a:t>
            </a:r>
          </a:p>
          <a:p>
            <a:pPr>
              <a:buNone/>
            </a:pPr>
            <a:endParaRPr lang="en-US" dirty="0" smtClean="0"/>
          </a:p>
          <a:p>
            <a:pPr>
              <a:buNone/>
            </a:pPr>
            <a:r>
              <a:rPr lang="en-GB" dirty="0" smtClean="0"/>
              <a:t>	</a:t>
            </a:r>
            <a:endParaRPr lang="en-US" i="1" dirty="0"/>
          </a:p>
        </p:txBody>
      </p:sp>
      <p:pic>
        <p:nvPicPr>
          <p:cNvPr id="2054" name="Picture 6" descr="https://lh3.googleusercontent.com/-tpGyQVxsUgg/VLLEAglJIWI/AAAAAAAAAIc/b6631ti8eTA/s630-fcrop64=1,6ce001d2ffffe233/PDM-FB-Fondo-CASdiscap2.jpg"/>
          <p:cNvPicPr>
            <a:picLocks noChangeAspect="1" noChangeArrowheads="1"/>
          </p:cNvPicPr>
          <p:nvPr/>
        </p:nvPicPr>
        <p:blipFill>
          <a:blip r:embed="rId2" cstate="print"/>
          <a:srcRect/>
          <a:stretch>
            <a:fillRect/>
          </a:stretch>
        </p:blipFill>
        <p:spPr bwMode="auto">
          <a:xfrm>
            <a:off x="539552" y="2204864"/>
            <a:ext cx="3456384" cy="1950843"/>
          </a:xfrm>
          <a:prstGeom prst="rect">
            <a:avLst/>
          </a:prstGeom>
          <a:noFill/>
        </p:spPr>
      </p:pic>
      <p:pic>
        <p:nvPicPr>
          <p:cNvPr id="7" name="Picture 2" descr="http://mirrors.creativecommons.org/presskit/buttons/88x31/png/by-nc-sa.eu.png"/>
          <p:cNvPicPr>
            <a:picLocks noChangeAspect="1" noChangeArrowheads="1"/>
          </p:cNvPicPr>
          <p:nvPr/>
        </p:nvPicPr>
        <p:blipFill>
          <a:blip r:embed="rId3" cstate="print"/>
          <a:srcRect/>
          <a:stretch>
            <a:fillRect/>
          </a:stretch>
        </p:blipFill>
        <p:spPr bwMode="auto">
          <a:xfrm>
            <a:off x="4283968" y="6165304"/>
            <a:ext cx="1217946" cy="42613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prstGeom prst="rect">
            <a:avLst/>
          </a:prstGeom>
          <a:solidFill>
            <a:srgbClr val="FFFF00"/>
          </a:solidFill>
        </p:spPr>
        <p:txBody>
          <a:bodyPr vert="horz" lIns="91440" tIns="45720" rIns="91440" bIns="45720" rtlCol="0" anchor="ctr">
            <a:normAutofit/>
          </a:bodyPr>
          <a:lstStyle/>
          <a:p>
            <a:r>
              <a:rPr lang="en-GB" sz="3200" i="1" dirty="0" smtClean="0"/>
              <a:t>a) What do the committees contribute to disability activism?</a:t>
            </a:r>
            <a:endParaRPr lang="es-ES" sz="3200" dirty="0"/>
          </a:p>
        </p:txBody>
      </p:sp>
      <p:sp>
        <p:nvSpPr>
          <p:cNvPr id="10" name="1 Título"/>
          <p:cNvSpPr txBox="1">
            <a:spLocks/>
          </p:cNvSpPr>
          <p:nvPr/>
        </p:nvSpPr>
        <p:spPr>
          <a:xfrm>
            <a:off x="467544" y="260648"/>
            <a:ext cx="8229600" cy="1143000"/>
          </a:xfrm>
          <a:prstGeom prst="rect">
            <a:avLst/>
          </a:prstGeom>
          <a:solidFill>
            <a:srgbClr val="FFFF00"/>
          </a:solidFill>
        </p:spPr>
        <p:txBody>
          <a:bodyPr vert="horz" lIns="91440" tIns="45720" rIns="91440" bIns="45720" rtlCol="0" anchor="ctr">
            <a:normAutofit/>
          </a:bodyPr>
          <a:lstStyle/>
          <a:p>
            <a:pPr lvl="0" algn="ctr">
              <a:spcBef>
                <a:spcPct val="0"/>
              </a:spcBef>
              <a:defRPr/>
            </a:pPr>
            <a:r>
              <a:rPr lang="en-US" sz="3200" b="1" dirty="0" smtClean="0"/>
              <a:t>CONCLUSIONS</a:t>
            </a:r>
          </a:p>
        </p:txBody>
      </p:sp>
      <p:sp>
        <p:nvSpPr>
          <p:cNvPr id="9" name="8 Marcador de contenido"/>
          <p:cNvSpPr>
            <a:spLocks noGrp="1"/>
          </p:cNvSpPr>
          <p:nvPr>
            <p:ph idx="1"/>
          </p:nvPr>
        </p:nvSpPr>
        <p:spPr>
          <a:xfrm>
            <a:off x="467544" y="1628800"/>
            <a:ext cx="8301608" cy="4525963"/>
          </a:xfrm>
        </p:spPr>
        <p:txBody>
          <a:bodyPr>
            <a:normAutofit/>
          </a:bodyPr>
          <a:lstStyle/>
          <a:p>
            <a:r>
              <a:rPr lang="en-US" sz="2800" dirty="0" smtClean="0"/>
              <a:t>Austerity measures: the context for renewing disability activisms in Spain:</a:t>
            </a:r>
          </a:p>
          <a:p>
            <a:pPr lvl="1"/>
            <a:r>
              <a:rPr lang="en-US" sz="2400" i="1" dirty="0" smtClean="0"/>
              <a:t>Traditional associative movement: </a:t>
            </a:r>
            <a:r>
              <a:rPr lang="en-US" sz="2400" dirty="0" smtClean="0"/>
              <a:t> preservation, concerned with their economic sustainability.</a:t>
            </a:r>
          </a:p>
          <a:p>
            <a:pPr lvl="1"/>
            <a:r>
              <a:rPr lang="en-US" sz="2400" i="1" dirty="0" smtClean="0"/>
              <a:t>Peripheral groups: </a:t>
            </a:r>
            <a:r>
              <a:rPr lang="en-US" sz="2400" dirty="0" smtClean="0"/>
              <a:t>exploration of new forms and topics.</a:t>
            </a:r>
          </a:p>
          <a:p>
            <a:pPr lvl="1"/>
            <a:endParaRPr lang="en-US" sz="2400" i="1" dirty="0" smtClean="0"/>
          </a:p>
          <a:p>
            <a:r>
              <a:rPr lang="en-US" sz="2800" dirty="0" smtClean="0"/>
              <a:t>15M allowed new alliances but also raised the problems for disabled to </a:t>
            </a:r>
            <a:r>
              <a:rPr lang="en-US" sz="2800" dirty="0" smtClean="0"/>
              <a:t>participate </a:t>
            </a:r>
            <a:r>
              <a:rPr lang="en-US" sz="2800" dirty="0" smtClean="0"/>
              <a:t>as equals in transversal protests: risks of reproducing traditional segregation.</a:t>
            </a:r>
            <a:endParaRPr lang="en-US" sz="2800" i="1" dirty="0"/>
          </a:p>
        </p:txBody>
      </p:sp>
      <p:pic>
        <p:nvPicPr>
          <p:cNvPr id="5" name="Picture 2" descr="http://mirrors.creativecommons.org/presskit/buttons/88x31/png/by-nc-sa.eu.png"/>
          <p:cNvPicPr>
            <a:picLocks noChangeAspect="1" noChangeArrowheads="1"/>
          </p:cNvPicPr>
          <p:nvPr/>
        </p:nvPicPr>
        <p:blipFill>
          <a:blip r:embed="rId2" cstate="print"/>
          <a:srcRect/>
          <a:stretch>
            <a:fillRect/>
          </a:stretch>
        </p:blipFill>
        <p:spPr bwMode="auto">
          <a:xfrm>
            <a:off x="4283968" y="6165304"/>
            <a:ext cx="1217946" cy="42613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Llamada rectangular"/>
          <p:cNvSpPr/>
          <p:nvPr/>
        </p:nvSpPr>
        <p:spPr>
          <a:xfrm>
            <a:off x="1475656" y="692696"/>
            <a:ext cx="3240360" cy="1368152"/>
          </a:xfrm>
          <a:prstGeom prst="wedgeRectCallout">
            <a:avLst>
              <a:gd name="adj1" fmla="val -13204"/>
              <a:gd name="adj2" fmla="val 170429"/>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800" b="1" dirty="0" smtClean="0">
                <a:solidFill>
                  <a:sysClr val="windowText" lastClr="000000"/>
                </a:solidFill>
                <a:effectLst>
                  <a:outerShdw blurRad="38100" dist="38100" dir="2700000" algn="tl">
                    <a:srgbClr val="000000">
                      <a:alpha val="43137"/>
                    </a:srgbClr>
                  </a:outerShdw>
                </a:effectLst>
              </a:rPr>
              <a:t>THANK YOU FOR YOUR ATTENTION!!!</a:t>
            </a:r>
            <a:endParaRPr lang="en-US" sz="2800" b="1" dirty="0">
              <a:solidFill>
                <a:sysClr val="windowText" lastClr="000000"/>
              </a:solidFill>
              <a:effectLst>
                <a:outerShdw blurRad="38100" dist="38100" dir="2700000" algn="tl">
                  <a:srgbClr val="000000">
                    <a:alpha val="43137"/>
                  </a:srgbClr>
                </a:outerShdw>
              </a:effectLst>
            </a:endParaRPr>
          </a:p>
        </p:txBody>
      </p:sp>
      <p:sp>
        <p:nvSpPr>
          <p:cNvPr id="7" name="6 Rectángulo"/>
          <p:cNvSpPr/>
          <p:nvPr/>
        </p:nvSpPr>
        <p:spPr>
          <a:xfrm>
            <a:off x="3059832" y="3861048"/>
            <a:ext cx="3888432" cy="984885"/>
          </a:xfrm>
          <a:prstGeom prst="rect">
            <a:avLst/>
          </a:prstGeom>
          <a:ln>
            <a:solidFill>
              <a:schemeClr val="bg1">
                <a:lumMod val="50000"/>
              </a:schemeClr>
            </a:solidFill>
          </a:ln>
        </p:spPr>
        <p:txBody>
          <a:bodyPr wrap="square">
            <a:spAutoFit/>
          </a:bodyPr>
          <a:lstStyle/>
          <a:p>
            <a:pPr marL="361950" lvl="3" algn="ctr"/>
            <a:endParaRPr lang="en-US" sz="2000" dirty="0" smtClean="0"/>
          </a:p>
          <a:p>
            <a:pPr marL="266700" lvl="3" algn="ctr"/>
            <a:r>
              <a:rPr lang="en-US" dirty="0" smtClean="0"/>
              <a:t>miriamarenas@ub.edu </a:t>
            </a:r>
          </a:p>
          <a:p>
            <a:pPr algn="ctr"/>
            <a:endParaRPr lang="en-US" sz="2000" dirty="0" smtClean="0"/>
          </a:p>
        </p:txBody>
      </p:sp>
      <p:pic>
        <p:nvPicPr>
          <p:cNvPr id="5" name="Picture 2" descr="http://mirrors.creativecommons.org/presskit/buttons/88x31/png/by-nc-sa.eu.png"/>
          <p:cNvPicPr>
            <a:picLocks noChangeAspect="1" noChangeArrowheads="1"/>
          </p:cNvPicPr>
          <p:nvPr/>
        </p:nvPicPr>
        <p:blipFill>
          <a:blip r:embed="rId2" cstate="print"/>
          <a:srcRect/>
          <a:stretch>
            <a:fillRect/>
          </a:stretch>
        </p:blipFill>
        <p:spPr bwMode="auto">
          <a:xfrm>
            <a:off x="4283968" y="6165304"/>
            <a:ext cx="1217946" cy="42613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08720"/>
            <a:ext cx="8229600" cy="4525963"/>
          </a:xfrm>
        </p:spPr>
        <p:txBody>
          <a:bodyPr>
            <a:normAutofit fontScale="92500" lnSpcReduction="10000"/>
          </a:bodyPr>
          <a:lstStyle/>
          <a:p>
            <a:r>
              <a:rPr lang="en-US" b="1" dirty="0" smtClean="0"/>
              <a:t>What was the 15M?</a:t>
            </a:r>
          </a:p>
          <a:p>
            <a:endParaRPr lang="en-US" b="1" dirty="0" smtClean="0"/>
          </a:p>
          <a:p>
            <a:r>
              <a:rPr lang="en-US" b="1" dirty="0" smtClean="0"/>
              <a:t>Functional diversity committees in the 15M</a:t>
            </a:r>
          </a:p>
          <a:p>
            <a:pPr lvl="1"/>
            <a:r>
              <a:rPr lang="en-US" b="1" dirty="0" smtClean="0"/>
              <a:t>What do they contribute to disability activism?</a:t>
            </a:r>
          </a:p>
          <a:p>
            <a:pPr lvl="1"/>
            <a:r>
              <a:rPr lang="en-US" b="1" dirty="0" smtClean="0"/>
              <a:t>What do they contribute to 15M movement?</a:t>
            </a:r>
          </a:p>
          <a:p>
            <a:pPr lvl="1"/>
            <a:endParaRPr lang="en-US" b="1" dirty="0" smtClean="0"/>
          </a:p>
          <a:p>
            <a:r>
              <a:rPr lang="en-US" b="1" dirty="0" smtClean="0"/>
              <a:t>The aftermath of the events.</a:t>
            </a:r>
          </a:p>
          <a:p>
            <a:endParaRPr lang="en-US" b="1" dirty="0" smtClean="0"/>
          </a:p>
          <a:p>
            <a:r>
              <a:rPr lang="en-US" b="1" dirty="0" smtClean="0"/>
              <a:t>Conclusions</a:t>
            </a:r>
          </a:p>
          <a:p>
            <a:pPr lvl="1"/>
            <a:endParaRPr lang="en-US" b="1" dirty="0" smtClean="0"/>
          </a:p>
          <a:p>
            <a:pPr lvl="1">
              <a:buNone/>
            </a:pPr>
            <a:endParaRPr lang="en-US" b="1" dirty="0" smtClean="0"/>
          </a:p>
          <a:p>
            <a:pPr lvl="1"/>
            <a:endParaRPr lang="en-US" b="1" dirty="0" smtClean="0"/>
          </a:p>
          <a:p>
            <a:endParaRPr lang="en-US" b="1" dirty="0"/>
          </a:p>
        </p:txBody>
      </p:sp>
      <p:pic>
        <p:nvPicPr>
          <p:cNvPr id="4" name="Picture 2" descr="http://mirrors.creativecommons.org/presskit/buttons/88x31/png/by-nc-sa.eu.png"/>
          <p:cNvPicPr>
            <a:picLocks noChangeAspect="1" noChangeArrowheads="1"/>
          </p:cNvPicPr>
          <p:nvPr/>
        </p:nvPicPr>
        <p:blipFill>
          <a:blip r:embed="rId2" cstate="print"/>
          <a:srcRect/>
          <a:stretch>
            <a:fillRect/>
          </a:stretch>
        </p:blipFill>
        <p:spPr bwMode="auto">
          <a:xfrm>
            <a:off x="4283968" y="6165304"/>
            <a:ext cx="1217946" cy="42613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a:solidFill>
            <a:srgbClr val="FFFF00"/>
          </a:solidFill>
        </p:spPr>
        <p:txBody>
          <a:bodyPr>
            <a:normAutofit/>
          </a:bodyPr>
          <a:lstStyle/>
          <a:p>
            <a:r>
              <a:rPr lang="en-GB" sz="3200" b="1" dirty="0" smtClean="0"/>
              <a:t>What was 15 M? </a:t>
            </a:r>
            <a:endParaRPr lang="en-US" sz="3000" b="1" dirty="0"/>
          </a:p>
        </p:txBody>
      </p:sp>
      <p:sp>
        <p:nvSpPr>
          <p:cNvPr id="5" name="4 CuadroTexto"/>
          <p:cNvSpPr txBox="1"/>
          <p:nvPr/>
        </p:nvSpPr>
        <p:spPr>
          <a:xfrm>
            <a:off x="683568" y="1556793"/>
            <a:ext cx="7632848" cy="4001095"/>
          </a:xfrm>
          <a:prstGeom prst="rect">
            <a:avLst/>
          </a:prstGeom>
          <a:noFill/>
          <a:ln>
            <a:solidFill>
              <a:schemeClr val="tx1">
                <a:lumMod val="50000"/>
                <a:lumOff val="50000"/>
              </a:schemeClr>
            </a:solidFill>
          </a:ln>
        </p:spPr>
        <p:txBody>
          <a:bodyPr wrap="square" rtlCol="0">
            <a:spAutoFit/>
          </a:bodyPr>
          <a:lstStyle/>
          <a:p>
            <a:pPr marL="342900" indent="-342900"/>
            <a:endParaRPr lang="en-US" sz="2000" b="1" dirty="0" smtClean="0"/>
          </a:p>
          <a:p>
            <a:pPr>
              <a:buFont typeface="Arial" pitchFamily="34" charset="0"/>
              <a:buChar char="•"/>
            </a:pPr>
            <a:r>
              <a:rPr lang="en-US" b="1" dirty="0" smtClean="0"/>
              <a:t> </a:t>
            </a:r>
            <a:r>
              <a:rPr lang="en-US" dirty="0" smtClean="0"/>
              <a:t>Several civil society platforms called for a demonstration across Spain on </a:t>
            </a:r>
            <a:r>
              <a:rPr lang="en-US" b="1" dirty="0" smtClean="0"/>
              <a:t>May 15th 2011</a:t>
            </a:r>
            <a:r>
              <a:rPr lang="en-US" dirty="0" smtClean="0"/>
              <a:t>.</a:t>
            </a:r>
          </a:p>
          <a:p>
            <a:pPr>
              <a:buFont typeface="Arial" pitchFamily="34" charset="0"/>
              <a:buChar char="•"/>
            </a:pPr>
            <a:endParaRPr lang="en-US" dirty="0" smtClean="0"/>
          </a:p>
          <a:p>
            <a:pPr>
              <a:buFont typeface="Arial" pitchFamily="34" charset="0"/>
              <a:buChar char="•"/>
            </a:pPr>
            <a:r>
              <a:rPr lang="en-US" dirty="0" smtClean="0"/>
              <a:t>Main </a:t>
            </a:r>
            <a:r>
              <a:rPr lang="en-US" b="1" dirty="0" smtClean="0"/>
              <a:t>demand</a:t>
            </a:r>
            <a:r>
              <a:rPr lang="en-US" dirty="0" smtClean="0"/>
              <a:t> was a radical change against:</a:t>
            </a:r>
          </a:p>
          <a:p>
            <a:pPr lvl="1">
              <a:buFontTx/>
              <a:buChar char="-"/>
            </a:pPr>
            <a:r>
              <a:rPr lang="en-US" b="1" dirty="0" smtClean="0"/>
              <a:t>Political corruption</a:t>
            </a:r>
          </a:p>
          <a:p>
            <a:pPr lvl="1">
              <a:buFontTx/>
              <a:buChar char="-"/>
            </a:pPr>
            <a:endParaRPr lang="en-US" b="1" dirty="0" smtClean="0"/>
          </a:p>
          <a:p>
            <a:pPr lvl="1">
              <a:buFontTx/>
              <a:buChar char="-"/>
            </a:pPr>
            <a:r>
              <a:rPr lang="en-US" b="1" dirty="0" smtClean="0"/>
              <a:t>Unemployment</a:t>
            </a:r>
          </a:p>
          <a:p>
            <a:pPr lvl="1">
              <a:buFontTx/>
              <a:buChar char="-"/>
            </a:pPr>
            <a:endParaRPr lang="en-US" dirty="0" smtClean="0"/>
          </a:p>
          <a:p>
            <a:pPr lvl="1">
              <a:buFontTx/>
              <a:buChar char="-"/>
            </a:pPr>
            <a:r>
              <a:rPr lang="en-US" b="1" dirty="0" smtClean="0"/>
              <a:t> Welfare cuts</a:t>
            </a:r>
          </a:p>
          <a:p>
            <a:pPr lvl="1">
              <a:buFontTx/>
              <a:buChar char="-"/>
            </a:pPr>
            <a:endParaRPr lang="en-US" b="1" dirty="0" smtClean="0"/>
          </a:p>
          <a:p>
            <a:pPr lvl="1">
              <a:buFontTx/>
              <a:buChar char="-"/>
            </a:pPr>
            <a:r>
              <a:rPr lang="en-US" b="1" dirty="0" smtClean="0"/>
              <a:t> Governmental support received by banks</a:t>
            </a:r>
          </a:p>
          <a:p>
            <a:pPr lvl="1">
              <a:buFontTx/>
              <a:buChar char="-"/>
            </a:pPr>
            <a:endParaRPr lang="en-US" b="1" dirty="0" smtClean="0"/>
          </a:p>
          <a:p>
            <a:pPr lvl="1">
              <a:buFontTx/>
              <a:buChar char="-"/>
            </a:pPr>
            <a:r>
              <a:rPr lang="en-US" b="1" dirty="0" smtClean="0"/>
              <a:t>Democratic deficit of Spanish institutions</a:t>
            </a:r>
            <a:endParaRPr lang="en-US" sz="1400" dirty="0"/>
          </a:p>
        </p:txBody>
      </p:sp>
      <p:pic>
        <p:nvPicPr>
          <p:cNvPr id="13" name="Picture 2" descr="http://mirrors.creativecommons.org/presskit/buttons/88x31/png/by-nc-sa.eu.png"/>
          <p:cNvPicPr>
            <a:picLocks noChangeAspect="1" noChangeArrowheads="1"/>
          </p:cNvPicPr>
          <p:nvPr/>
        </p:nvPicPr>
        <p:blipFill>
          <a:blip r:embed="rId2" cstate="print"/>
          <a:srcRect/>
          <a:stretch>
            <a:fillRect/>
          </a:stretch>
        </p:blipFill>
        <p:spPr bwMode="auto">
          <a:xfrm>
            <a:off x="4211960" y="6021288"/>
            <a:ext cx="1217946" cy="42613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18" name="17 CuadroTexto"/>
          <p:cNvSpPr txBox="1"/>
          <p:nvPr/>
        </p:nvSpPr>
        <p:spPr>
          <a:xfrm>
            <a:off x="611560" y="2204864"/>
            <a:ext cx="8136904" cy="2462213"/>
          </a:xfrm>
          <a:prstGeom prst="rect">
            <a:avLst/>
          </a:prstGeom>
          <a:noFill/>
        </p:spPr>
        <p:txBody>
          <a:bodyPr wrap="square" rtlCol="0">
            <a:spAutoFit/>
          </a:bodyPr>
          <a:lstStyle/>
          <a:p>
            <a:pPr>
              <a:buFont typeface="Arial" pitchFamily="34" charset="0"/>
              <a:buChar char="•"/>
            </a:pPr>
            <a:r>
              <a:rPr lang="en-US" sz="2200" dirty="0" smtClean="0"/>
              <a:t>At the end of the demonstration in Madrid, at Puerta del Sol, a small group of people decided </a:t>
            </a:r>
            <a:r>
              <a:rPr lang="en-US" sz="2200" b="1" dirty="0" smtClean="0"/>
              <a:t>to camp until the May 22</a:t>
            </a:r>
            <a:r>
              <a:rPr lang="en-US" sz="2200" b="1" baseline="30000" dirty="0" smtClean="0"/>
              <a:t>nd</a:t>
            </a:r>
            <a:r>
              <a:rPr lang="en-US" sz="2200" b="1" dirty="0" smtClean="0"/>
              <a:t> </a:t>
            </a:r>
            <a:r>
              <a:rPr lang="en-US" sz="2200" dirty="0" smtClean="0"/>
              <a:t>(day of the regional and local elections).</a:t>
            </a:r>
          </a:p>
          <a:p>
            <a:pPr>
              <a:buFont typeface="Arial" pitchFamily="34" charset="0"/>
              <a:buChar char="•"/>
            </a:pPr>
            <a:endParaRPr lang="en-US" sz="2200" dirty="0" smtClean="0"/>
          </a:p>
          <a:p>
            <a:pPr>
              <a:buFont typeface="Arial" pitchFamily="34" charset="0"/>
              <a:buChar char="•"/>
            </a:pPr>
            <a:r>
              <a:rPr lang="en-US" sz="2200" dirty="0" smtClean="0"/>
              <a:t>The number of protesters increased as the police tried to evict them two days after, and </a:t>
            </a:r>
            <a:r>
              <a:rPr lang="en-US" sz="2200" b="1" dirty="0" smtClean="0"/>
              <a:t>many other squares were occupied in Spain</a:t>
            </a:r>
            <a:r>
              <a:rPr lang="en-US" sz="2200" dirty="0" smtClean="0"/>
              <a:t>. </a:t>
            </a:r>
          </a:p>
          <a:p>
            <a:endParaRPr lang="en-US" sz="2200" dirty="0" smtClean="0"/>
          </a:p>
        </p:txBody>
      </p:sp>
      <p:sp>
        <p:nvSpPr>
          <p:cNvPr id="16" name="1 Título"/>
          <p:cNvSpPr txBox="1">
            <a:spLocks/>
          </p:cNvSpPr>
          <p:nvPr/>
        </p:nvSpPr>
        <p:spPr>
          <a:xfrm>
            <a:off x="467544" y="260648"/>
            <a:ext cx="8229600" cy="1143000"/>
          </a:xfrm>
          <a:prstGeom prst="rect">
            <a:avLst/>
          </a:prstGeom>
          <a:solidFill>
            <a:srgbClr val="FFFF00"/>
          </a:solidFill>
        </p:spPr>
        <p:txBody>
          <a:bodyPr vert="horz" lIns="91440" tIns="45720" rIns="91440" bIns="45720" rtlCol="0" anchor="ctr">
            <a:normAutofit/>
          </a:bodyPr>
          <a:lstStyle/>
          <a:p>
            <a:pPr lvl="0" algn="ctr">
              <a:spcBef>
                <a:spcPct val="0"/>
              </a:spcBef>
              <a:defRPr/>
            </a:pPr>
            <a:r>
              <a:rPr lang="en-GB" sz="2800" b="1" dirty="0" smtClean="0"/>
              <a:t>What was 15 M? </a:t>
            </a:r>
            <a:endParaRPr kumimoji="0" lang="en-US" sz="3000" b="1" i="0" u="none" strike="noStrike" kern="1200" cap="none" spc="0" normalizeH="0" baseline="0" noProof="0" dirty="0">
              <a:ln>
                <a:noFill/>
              </a:ln>
              <a:solidFill>
                <a:schemeClr val="tx1"/>
              </a:solidFill>
              <a:effectLst/>
              <a:uLnTx/>
              <a:uFillTx/>
              <a:latin typeface="+mj-lt"/>
              <a:ea typeface="+mj-ea"/>
              <a:cs typeface="+mj-cs"/>
            </a:endParaRPr>
          </a:p>
        </p:txBody>
      </p:sp>
      <p:pic>
        <p:nvPicPr>
          <p:cNvPr id="15" name="Picture 2" descr="http://mirrors.creativecommons.org/presskit/buttons/88x31/png/by-nc-sa.eu.png"/>
          <p:cNvPicPr>
            <a:picLocks noChangeAspect="1" noChangeArrowheads="1"/>
          </p:cNvPicPr>
          <p:nvPr/>
        </p:nvPicPr>
        <p:blipFill>
          <a:blip r:embed="rId2" cstate="print"/>
          <a:srcRect/>
          <a:stretch>
            <a:fillRect/>
          </a:stretch>
        </p:blipFill>
        <p:spPr bwMode="auto">
          <a:xfrm>
            <a:off x="4283968" y="6165304"/>
            <a:ext cx="1217946" cy="42613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4784"/>
            <a:ext cx="5266928" cy="5069160"/>
          </a:xfrm>
        </p:spPr>
        <p:txBody>
          <a:bodyPr>
            <a:noAutofit/>
          </a:bodyPr>
          <a:lstStyle/>
          <a:p>
            <a:r>
              <a:rPr lang="en-US" sz="2000" dirty="0" smtClean="0"/>
              <a:t>The </a:t>
            </a:r>
            <a:r>
              <a:rPr lang="en-US" sz="2000" b="1" dirty="0" smtClean="0"/>
              <a:t>social media </a:t>
            </a:r>
            <a:r>
              <a:rPr lang="en-US" sz="2000" dirty="0" smtClean="0"/>
              <a:t>immediately spread the news all over the world. The camps were replicated in several countries.</a:t>
            </a:r>
          </a:p>
          <a:p>
            <a:endParaRPr lang="en-US" sz="2000" dirty="0" smtClean="0"/>
          </a:p>
          <a:p>
            <a:r>
              <a:rPr lang="en-US" sz="2000" dirty="0" smtClean="0"/>
              <a:t>Some general traits of the movement:</a:t>
            </a:r>
          </a:p>
          <a:p>
            <a:pPr lvl="1"/>
            <a:r>
              <a:rPr lang="en-US" sz="2000" b="1" dirty="0" smtClean="0"/>
              <a:t>SUBJECTIVITY</a:t>
            </a:r>
            <a:r>
              <a:rPr lang="en-US" sz="2000" dirty="0" smtClean="0"/>
              <a:t>: </a:t>
            </a:r>
            <a:r>
              <a:rPr lang="en-US" sz="2000" b="1" dirty="0" smtClean="0"/>
              <a:t> </a:t>
            </a:r>
            <a:r>
              <a:rPr lang="en-US" sz="2000" dirty="0" smtClean="0"/>
              <a:t>diversity, transparency and open confrontation</a:t>
            </a:r>
          </a:p>
          <a:p>
            <a:pPr lvl="1"/>
            <a:r>
              <a:rPr lang="en-US" sz="2000" b="1" dirty="0" smtClean="0"/>
              <a:t>DELIBERATION </a:t>
            </a:r>
            <a:r>
              <a:rPr lang="en-US" sz="2000" dirty="0" smtClean="0"/>
              <a:t>: consensus and ideological contamination</a:t>
            </a:r>
          </a:p>
          <a:p>
            <a:pPr lvl="1"/>
            <a:r>
              <a:rPr lang="en-US" sz="2000" b="1" dirty="0" smtClean="0"/>
              <a:t>MAKING SQUARE: occupy public space</a:t>
            </a:r>
          </a:p>
          <a:p>
            <a:pPr lvl="1"/>
            <a:r>
              <a:rPr lang="en-US" sz="2000" b="1" dirty="0" smtClean="0"/>
              <a:t>POLITICS OF ANYONE </a:t>
            </a:r>
            <a:r>
              <a:rPr lang="en-US" sz="2000" dirty="0" smtClean="0"/>
              <a:t>(Fernandez –</a:t>
            </a:r>
            <a:r>
              <a:rPr lang="en-US" sz="2000" dirty="0" err="1" smtClean="0"/>
              <a:t>Savater</a:t>
            </a:r>
            <a:r>
              <a:rPr lang="en-US" sz="2000" dirty="0" smtClean="0"/>
              <a:t>) : participation open to anyone</a:t>
            </a:r>
            <a:endParaRPr lang="en-US" sz="1050" dirty="0" smtClean="0"/>
          </a:p>
          <a:p>
            <a:pPr lvl="1"/>
            <a:endParaRPr lang="es-ES" sz="2000" dirty="0" smtClean="0"/>
          </a:p>
          <a:p>
            <a:pPr lvl="1"/>
            <a:endParaRPr lang="es-ES" sz="2000" dirty="0" smtClean="0"/>
          </a:p>
          <a:p>
            <a:pPr lvl="1"/>
            <a:endParaRPr lang="en-US" sz="2000" dirty="0" smtClean="0"/>
          </a:p>
        </p:txBody>
      </p:sp>
      <p:pic>
        <p:nvPicPr>
          <p:cNvPr id="16386" name="6 Imagen" descr="acampadas junio.jpg"/>
          <p:cNvPicPr>
            <a:picLocks noChangeAspect="1" noChangeArrowheads="1"/>
          </p:cNvPicPr>
          <p:nvPr/>
        </p:nvPicPr>
        <p:blipFill>
          <a:blip r:embed="rId2" cstate="screen"/>
          <a:srcRect/>
          <a:stretch>
            <a:fillRect/>
          </a:stretch>
        </p:blipFill>
        <p:spPr bwMode="auto">
          <a:xfrm>
            <a:off x="5868144" y="1628800"/>
            <a:ext cx="2790000" cy="1404512"/>
          </a:xfrm>
          <a:prstGeom prst="rect">
            <a:avLst/>
          </a:prstGeom>
          <a:noFill/>
          <a:ln w="9525">
            <a:solidFill>
              <a:schemeClr val="tx1"/>
            </a:solidFill>
            <a:miter lim="800000"/>
            <a:headEnd/>
            <a:tailEnd/>
          </a:ln>
        </p:spPr>
      </p:pic>
      <p:pic>
        <p:nvPicPr>
          <p:cNvPr id="16387" name="4 Imagen" descr="mapa_15O.jpg"/>
          <p:cNvPicPr>
            <a:picLocks noChangeAspect="1" noChangeArrowheads="1"/>
          </p:cNvPicPr>
          <p:nvPr/>
        </p:nvPicPr>
        <p:blipFill>
          <a:blip r:embed="rId3" cstate="screen"/>
          <a:srcRect/>
          <a:stretch>
            <a:fillRect/>
          </a:stretch>
        </p:blipFill>
        <p:spPr bwMode="auto">
          <a:xfrm>
            <a:off x="5868144" y="3140968"/>
            <a:ext cx="2790000" cy="1885105"/>
          </a:xfrm>
          <a:prstGeom prst="rect">
            <a:avLst/>
          </a:prstGeom>
          <a:noFill/>
          <a:ln w="9525">
            <a:solidFill>
              <a:schemeClr val="tx1"/>
            </a:solidFill>
            <a:miter lim="800000"/>
            <a:headEnd/>
            <a:tailEnd/>
          </a:ln>
        </p:spPr>
      </p:pic>
      <p:pic>
        <p:nvPicPr>
          <p:cNvPr id="16388" name="0 Imagen" descr="mapa_12m15m.jpg"/>
          <p:cNvPicPr>
            <a:picLocks noChangeAspect="1" noChangeArrowheads="1"/>
          </p:cNvPicPr>
          <p:nvPr/>
        </p:nvPicPr>
        <p:blipFill>
          <a:blip r:embed="rId4" cstate="screen"/>
          <a:srcRect/>
          <a:stretch>
            <a:fillRect/>
          </a:stretch>
        </p:blipFill>
        <p:spPr bwMode="auto">
          <a:xfrm>
            <a:off x="5868144" y="5116868"/>
            <a:ext cx="2790000" cy="1480484"/>
          </a:xfrm>
          <a:prstGeom prst="rect">
            <a:avLst/>
          </a:prstGeom>
          <a:noFill/>
          <a:ln w="9525">
            <a:solidFill>
              <a:schemeClr val="tx1"/>
            </a:solidFill>
            <a:miter lim="800000"/>
            <a:headEnd/>
            <a:tailEnd/>
          </a:ln>
        </p:spPr>
      </p:pic>
      <p:sp>
        <p:nvSpPr>
          <p:cNvPr id="9" name="8 CuadroTexto"/>
          <p:cNvSpPr txBox="1"/>
          <p:nvPr/>
        </p:nvSpPr>
        <p:spPr>
          <a:xfrm>
            <a:off x="7921121" y="1628800"/>
            <a:ext cx="755336" cy="276999"/>
          </a:xfrm>
          <a:prstGeom prst="rect">
            <a:avLst/>
          </a:prstGeom>
          <a:solidFill>
            <a:srgbClr val="FFFF00"/>
          </a:solidFill>
          <a:ln>
            <a:solidFill>
              <a:schemeClr val="tx1"/>
            </a:solidFill>
          </a:ln>
        </p:spPr>
        <p:txBody>
          <a:bodyPr wrap="none" rtlCol="0">
            <a:spAutoFit/>
          </a:bodyPr>
          <a:lstStyle/>
          <a:p>
            <a:pPr algn="ctr"/>
            <a:r>
              <a:rPr lang="en-US" sz="600" b="1" dirty="0" smtClean="0"/>
              <a:t>Occupied Squares</a:t>
            </a:r>
          </a:p>
          <a:p>
            <a:pPr algn="ctr"/>
            <a:r>
              <a:rPr lang="en-US" sz="600" b="1" dirty="0" smtClean="0"/>
              <a:t>June, 2nd 2011</a:t>
            </a:r>
            <a:endParaRPr lang="en-US" sz="600" b="1" dirty="0"/>
          </a:p>
        </p:txBody>
      </p:sp>
      <p:sp>
        <p:nvSpPr>
          <p:cNvPr id="10" name="9 CuadroTexto"/>
          <p:cNvSpPr txBox="1"/>
          <p:nvPr/>
        </p:nvSpPr>
        <p:spPr>
          <a:xfrm>
            <a:off x="7524328" y="3140968"/>
            <a:ext cx="1122423" cy="276999"/>
          </a:xfrm>
          <a:prstGeom prst="rect">
            <a:avLst/>
          </a:prstGeom>
          <a:solidFill>
            <a:srgbClr val="FFFF00"/>
          </a:solidFill>
          <a:ln>
            <a:solidFill>
              <a:schemeClr val="tx1"/>
            </a:solidFill>
          </a:ln>
        </p:spPr>
        <p:txBody>
          <a:bodyPr wrap="none" rtlCol="0">
            <a:spAutoFit/>
          </a:bodyPr>
          <a:lstStyle/>
          <a:p>
            <a:pPr algn="ctr"/>
            <a:r>
              <a:rPr lang="en-US" sz="600" b="1" dirty="0" smtClean="0"/>
              <a:t>Demonstrations and protests</a:t>
            </a:r>
          </a:p>
          <a:p>
            <a:pPr algn="ctr"/>
            <a:r>
              <a:rPr lang="en-US" sz="600" b="1" dirty="0" smtClean="0"/>
              <a:t>October, 15th 2011</a:t>
            </a:r>
            <a:endParaRPr lang="en-US" sz="600" b="1" dirty="0"/>
          </a:p>
        </p:txBody>
      </p:sp>
      <p:sp>
        <p:nvSpPr>
          <p:cNvPr id="11" name="10 CuadroTexto"/>
          <p:cNvSpPr txBox="1"/>
          <p:nvPr/>
        </p:nvSpPr>
        <p:spPr>
          <a:xfrm>
            <a:off x="7554033" y="5096217"/>
            <a:ext cx="1122423" cy="276999"/>
          </a:xfrm>
          <a:prstGeom prst="rect">
            <a:avLst/>
          </a:prstGeom>
          <a:solidFill>
            <a:srgbClr val="FFFF00"/>
          </a:solidFill>
          <a:ln>
            <a:solidFill>
              <a:schemeClr val="tx1"/>
            </a:solidFill>
          </a:ln>
        </p:spPr>
        <p:txBody>
          <a:bodyPr wrap="none" rtlCol="0">
            <a:spAutoFit/>
          </a:bodyPr>
          <a:lstStyle/>
          <a:p>
            <a:pPr algn="ctr"/>
            <a:r>
              <a:rPr lang="en-US" sz="600" b="1" dirty="0" smtClean="0"/>
              <a:t>Demonstrations and protests</a:t>
            </a:r>
          </a:p>
          <a:p>
            <a:pPr algn="ctr"/>
            <a:r>
              <a:rPr lang="en-US" sz="600" b="1" dirty="0" smtClean="0"/>
              <a:t>May, 12 -15th 2012</a:t>
            </a:r>
            <a:endParaRPr lang="en-US" sz="600" b="1" dirty="0"/>
          </a:p>
        </p:txBody>
      </p:sp>
      <p:sp>
        <p:nvSpPr>
          <p:cNvPr id="12" name="11 Título"/>
          <p:cNvSpPr>
            <a:spLocks noGrp="1"/>
          </p:cNvSpPr>
          <p:nvPr>
            <p:ph type="title"/>
          </p:nvPr>
        </p:nvSpPr>
        <p:spPr/>
        <p:txBody>
          <a:bodyPr/>
          <a:lstStyle/>
          <a:p>
            <a:endParaRPr lang="es-ES"/>
          </a:p>
        </p:txBody>
      </p:sp>
      <p:sp>
        <p:nvSpPr>
          <p:cNvPr id="13" name="1 Título"/>
          <p:cNvSpPr txBox="1">
            <a:spLocks/>
          </p:cNvSpPr>
          <p:nvPr/>
        </p:nvSpPr>
        <p:spPr>
          <a:xfrm>
            <a:off x="467544" y="260648"/>
            <a:ext cx="8229600" cy="1143000"/>
          </a:xfrm>
          <a:prstGeom prst="rect">
            <a:avLst/>
          </a:prstGeom>
          <a:solidFill>
            <a:srgbClr val="FFFF00"/>
          </a:solidFill>
        </p:spPr>
        <p:txBody>
          <a:bodyPr vert="horz" lIns="91440" tIns="45720" rIns="91440" bIns="45720" rtlCol="0" anchor="ctr">
            <a:normAutofit/>
          </a:bodyPr>
          <a:lstStyle/>
          <a:p>
            <a:pPr lvl="0" algn="ctr">
              <a:spcBef>
                <a:spcPct val="0"/>
              </a:spcBef>
              <a:defRPr/>
            </a:pPr>
            <a:r>
              <a:rPr lang="en-GB" sz="3200" b="1" dirty="0" smtClean="0"/>
              <a:t>What was 15 M? </a:t>
            </a:r>
            <a:endParaRPr lang="en-US" sz="3600" b="1" dirty="0"/>
          </a:p>
        </p:txBody>
      </p:sp>
      <p:pic>
        <p:nvPicPr>
          <p:cNvPr id="14" name="Picture 2" descr="http://mirrors.creativecommons.org/presskit/buttons/88x31/png/by-nc-sa.eu.png"/>
          <p:cNvPicPr>
            <a:picLocks noChangeAspect="1" noChangeArrowheads="1"/>
          </p:cNvPicPr>
          <p:nvPr/>
        </p:nvPicPr>
        <p:blipFill>
          <a:blip r:embed="rId5" cstate="print"/>
          <a:srcRect/>
          <a:stretch>
            <a:fillRect/>
          </a:stretch>
        </p:blipFill>
        <p:spPr bwMode="auto">
          <a:xfrm>
            <a:off x="4283968" y="6165304"/>
            <a:ext cx="1217946" cy="42613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4784"/>
            <a:ext cx="8147248" cy="5069160"/>
          </a:xfrm>
        </p:spPr>
        <p:txBody>
          <a:bodyPr>
            <a:noAutofit/>
          </a:bodyPr>
          <a:lstStyle/>
          <a:p>
            <a:r>
              <a:rPr lang="en-US" sz="2400" b="1" dirty="0" smtClean="0"/>
              <a:t>FD committees</a:t>
            </a:r>
            <a:r>
              <a:rPr lang="en-US" sz="2400" dirty="0" smtClean="0"/>
              <a:t>: working groups on disability topics, created in Madrid and Barcelona 15M camps.</a:t>
            </a:r>
          </a:p>
          <a:p>
            <a:endParaRPr lang="en-US" sz="2400" dirty="0" smtClean="0"/>
          </a:p>
          <a:p>
            <a:pPr marL="457200" indent="-457200" algn="ctr">
              <a:buFont typeface="+mj-lt"/>
              <a:buAutoNum type="arabicPeriod"/>
            </a:pPr>
            <a:r>
              <a:rPr lang="en-US" sz="2400" b="1" dirty="0" smtClean="0"/>
              <a:t>New partnerships and practices in disability activism</a:t>
            </a:r>
            <a:r>
              <a:rPr lang="en-US" sz="2400" dirty="0" smtClean="0"/>
              <a:t>: overcoming traditional </a:t>
            </a:r>
            <a:r>
              <a:rPr lang="en-US" sz="2400" dirty="0" smtClean="0"/>
              <a:t>atomization </a:t>
            </a:r>
            <a:r>
              <a:rPr lang="en-US" sz="2400" dirty="0" smtClean="0"/>
              <a:t>based on the medical model.</a:t>
            </a:r>
          </a:p>
          <a:p>
            <a:pPr marL="457200" indent="-457200">
              <a:buFont typeface="+mj-lt"/>
              <a:buAutoNum type="arabicPeriod"/>
            </a:pPr>
            <a:endParaRPr lang="en-US" sz="2400" dirty="0" smtClean="0"/>
          </a:p>
          <a:p>
            <a:pPr marL="457200" indent="-457200">
              <a:buFont typeface="+mj-lt"/>
              <a:buAutoNum type="arabicPeriod"/>
            </a:pPr>
            <a:r>
              <a:rPr lang="en-US" sz="2400" b="1" dirty="0" smtClean="0"/>
              <a:t>Reformulating the 15M movement</a:t>
            </a:r>
            <a:r>
              <a:rPr lang="en-US" sz="2400" dirty="0" smtClean="0"/>
              <a:t>: can it really be a truly accessible movement?</a:t>
            </a:r>
            <a:endParaRPr lang="en-US" sz="1800" dirty="0" smtClean="0"/>
          </a:p>
          <a:p>
            <a:pPr marL="857250" lvl="1" indent="-457200">
              <a:buFont typeface="+mj-lt"/>
              <a:buAutoNum type="alphaLcParenR"/>
            </a:pPr>
            <a:endParaRPr lang="en-US" sz="1800" dirty="0" smtClean="0"/>
          </a:p>
          <a:p>
            <a:pPr lvl="1"/>
            <a:endParaRPr lang="es-ES" sz="2400" dirty="0" smtClean="0"/>
          </a:p>
          <a:p>
            <a:pPr lvl="1"/>
            <a:endParaRPr lang="en-US" sz="2400" dirty="0" smtClean="0"/>
          </a:p>
        </p:txBody>
      </p:sp>
      <p:sp>
        <p:nvSpPr>
          <p:cNvPr id="12" name="11 Título"/>
          <p:cNvSpPr>
            <a:spLocks noGrp="1"/>
          </p:cNvSpPr>
          <p:nvPr>
            <p:ph type="title"/>
          </p:nvPr>
        </p:nvSpPr>
        <p:spPr/>
        <p:txBody>
          <a:bodyPr/>
          <a:lstStyle/>
          <a:p>
            <a:endParaRPr lang="es-ES"/>
          </a:p>
        </p:txBody>
      </p:sp>
      <p:sp>
        <p:nvSpPr>
          <p:cNvPr id="13" name="1 Título"/>
          <p:cNvSpPr txBox="1">
            <a:spLocks/>
          </p:cNvSpPr>
          <p:nvPr/>
        </p:nvSpPr>
        <p:spPr>
          <a:xfrm>
            <a:off x="467544" y="260648"/>
            <a:ext cx="8229600" cy="1143000"/>
          </a:xfrm>
          <a:prstGeom prst="rect">
            <a:avLst/>
          </a:prstGeom>
          <a:solidFill>
            <a:srgbClr val="FFFF00"/>
          </a:solidFill>
        </p:spPr>
        <p:txBody>
          <a:bodyPr vert="horz" lIns="91440" tIns="45720" rIns="91440" bIns="45720" rtlCol="0" anchor="ctr">
            <a:normAutofit/>
          </a:bodyPr>
          <a:lstStyle/>
          <a:p>
            <a:pPr lvl="0" algn="ctr">
              <a:spcBef>
                <a:spcPct val="0"/>
              </a:spcBef>
              <a:defRPr/>
            </a:pPr>
            <a:r>
              <a:rPr lang="en-GB" sz="3200" b="1" dirty="0" smtClean="0"/>
              <a:t>Functional diversity </a:t>
            </a:r>
            <a:r>
              <a:rPr lang="en-GB" sz="3200" b="1" dirty="0" smtClean="0"/>
              <a:t>committees</a:t>
            </a:r>
            <a:endParaRPr lang="en-US" sz="3600" b="1" dirty="0"/>
          </a:p>
        </p:txBody>
      </p:sp>
      <p:pic>
        <p:nvPicPr>
          <p:cNvPr id="7" name="Picture 2" descr="http://mirrors.creativecommons.org/presskit/buttons/88x31/png/by-nc-sa.eu.png"/>
          <p:cNvPicPr>
            <a:picLocks noChangeAspect="1" noChangeArrowheads="1"/>
          </p:cNvPicPr>
          <p:nvPr/>
        </p:nvPicPr>
        <p:blipFill>
          <a:blip r:embed="rId2" cstate="print"/>
          <a:srcRect/>
          <a:stretch>
            <a:fillRect/>
          </a:stretch>
        </p:blipFill>
        <p:spPr bwMode="auto">
          <a:xfrm>
            <a:off x="3995936" y="6093296"/>
            <a:ext cx="1217946" cy="42613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prstGeom prst="rect">
            <a:avLst/>
          </a:prstGeom>
          <a:solidFill>
            <a:srgbClr val="FFFF00"/>
          </a:solidFill>
        </p:spPr>
        <p:txBody>
          <a:bodyPr vert="horz" lIns="91440" tIns="45720" rIns="91440" bIns="45720" rtlCol="0" anchor="ctr">
            <a:normAutofit/>
          </a:bodyPr>
          <a:lstStyle/>
          <a:p>
            <a:r>
              <a:rPr lang="en-GB" sz="3200" i="1" dirty="0" smtClean="0"/>
              <a:t>a) What do the committees contribute to disability activism?</a:t>
            </a:r>
            <a:endParaRPr lang="es-ES" sz="3200" dirty="0"/>
          </a:p>
        </p:txBody>
      </p:sp>
      <p:sp>
        <p:nvSpPr>
          <p:cNvPr id="3" name="2 Marcador de contenido"/>
          <p:cNvSpPr>
            <a:spLocks noGrp="1"/>
          </p:cNvSpPr>
          <p:nvPr>
            <p:ph idx="1"/>
          </p:nvPr>
        </p:nvSpPr>
        <p:spPr>
          <a:xfrm>
            <a:off x="755576" y="1484784"/>
            <a:ext cx="7931224" cy="5069160"/>
          </a:xfrm>
        </p:spPr>
        <p:txBody>
          <a:bodyPr>
            <a:noAutofit/>
          </a:bodyPr>
          <a:lstStyle/>
          <a:p>
            <a:pPr marL="88900" indent="-3175">
              <a:buNone/>
            </a:pPr>
            <a:r>
              <a:rPr lang="en-US" sz="2000" u="sng" dirty="0" smtClean="0">
                <a:sym typeface="Wingdings" pitchFamily="2" charset="2"/>
              </a:rPr>
              <a:t>background</a:t>
            </a:r>
          </a:p>
          <a:p>
            <a:pPr marL="88900" indent="-3175">
              <a:buFontTx/>
              <a:buChar char="-"/>
            </a:pPr>
            <a:r>
              <a:rPr lang="en-US" sz="2000" b="1" dirty="0" smtClean="0">
                <a:sym typeface="Wingdings" pitchFamily="2" charset="2"/>
              </a:rPr>
              <a:t>70s </a:t>
            </a:r>
            <a:r>
              <a:rPr lang="en-US" sz="2000" dirty="0" smtClean="0">
                <a:sym typeface="Wingdings" pitchFamily="2" charset="2"/>
              </a:rPr>
              <a:t>- First politicized disability associations (transition to democracy).</a:t>
            </a:r>
          </a:p>
          <a:p>
            <a:pPr marL="88900" indent="-3175">
              <a:buFontTx/>
              <a:buChar char="-"/>
            </a:pPr>
            <a:r>
              <a:rPr lang="en-US" sz="2000" b="1" dirty="0" smtClean="0">
                <a:sym typeface="Wingdings" pitchFamily="2" charset="2"/>
              </a:rPr>
              <a:t> 80s</a:t>
            </a:r>
            <a:r>
              <a:rPr lang="en-US" sz="2000" dirty="0" smtClean="0">
                <a:sym typeface="Wingdings" pitchFamily="2" charset="2"/>
              </a:rPr>
              <a:t>: </a:t>
            </a:r>
            <a:r>
              <a:rPr lang="en-US" sz="2000" dirty="0" err="1" smtClean="0">
                <a:sym typeface="Wingdings" pitchFamily="2" charset="2"/>
              </a:rPr>
              <a:t>depolitization</a:t>
            </a:r>
            <a:r>
              <a:rPr lang="en-US" sz="2000" dirty="0" smtClean="0">
                <a:sym typeface="Wingdings" pitchFamily="2" charset="2"/>
              </a:rPr>
              <a:t> as associations became service providers of the new Welfare system.</a:t>
            </a:r>
          </a:p>
          <a:p>
            <a:pPr marL="88900" indent="-3175">
              <a:buNone/>
            </a:pPr>
            <a:r>
              <a:rPr lang="en-US" sz="2000" dirty="0" smtClean="0">
                <a:sym typeface="Wingdings" pitchFamily="2" charset="2"/>
              </a:rPr>
              <a:t>…………..</a:t>
            </a:r>
          </a:p>
          <a:p>
            <a:pPr marL="88900" indent="-3175">
              <a:buFontTx/>
              <a:buChar char="-"/>
            </a:pPr>
            <a:r>
              <a:rPr lang="en-US" sz="2000" b="1" dirty="0" smtClean="0">
                <a:sym typeface="Wingdings" pitchFamily="2" charset="2"/>
              </a:rPr>
              <a:t>1997</a:t>
            </a:r>
            <a:r>
              <a:rPr lang="en-US" sz="2000" dirty="0" smtClean="0">
                <a:sym typeface="Wingdings" pitchFamily="2" charset="2"/>
              </a:rPr>
              <a:t>: Creation of CERMI, Spanish platform of disability </a:t>
            </a:r>
            <a:r>
              <a:rPr lang="en-US" sz="2000" dirty="0" smtClean="0">
                <a:sym typeface="Wingdings" pitchFamily="2" charset="2"/>
              </a:rPr>
              <a:t>organizations.  </a:t>
            </a:r>
            <a:r>
              <a:rPr lang="en-US" sz="2000" dirty="0" smtClean="0">
                <a:sym typeface="Wingdings" pitchFamily="2" charset="2"/>
              </a:rPr>
              <a:t>Lobbying, through institutional channels.</a:t>
            </a:r>
          </a:p>
          <a:p>
            <a:pPr marL="88900" indent="-3175">
              <a:buFontTx/>
              <a:buChar char="-"/>
            </a:pPr>
            <a:r>
              <a:rPr lang="en-US" sz="2000" b="1" dirty="0" smtClean="0">
                <a:sym typeface="Wingdings" pitchFamily="2" charset="2"/>
              </a:rPr>
              <a:t>2001</a:t>
            </a:r>
            <a:r>
              <a:rPr lang="en-US" sz="2000" dirty="0" smtClean="0">
                <a:sym typeface="Wingdings" pitchFamily="2" charset="2"/>
              </a:rPr>
              <a:t>: Independent Living Forum: virtual community based on </a:t>
            </a:r>
            <a:r>
              <a:rPr lang="en-US" sz="2000" dirty="0" smtClean="0">
                <a:sym typeface="Wingdings" pitchFamily="2" charset="2"/>
              </a:rPr>
              <a:t>self-organization</a:t>
            </a:r>
            <a:r>
              <a:rPr lang="en-US" sz="2000" dirty="0" smtClean="0">
                <a:sym typeface="Wingdings" pitchFamily="2" charset="2"/>
              </a:rPr>
              <a:t>, empowerment, human rights, experienced-based knowledge. </a:t>
            </a:r>
          </a:p>
          <a:p>
            <a:pPr marL="88900" indent="-3175">
              <a:buNone/>
            </a:pPr>
            <a:r>
              <a:rPr lang="en-US" sz="2000" dirty="0" smtClean="0">
                <a:sym typeface="Wingdings" pitchFamily="2" charset="2"/>
              </a:rPr>
              <a:t>...........</a:t>
            </a:r>
          </a:p>
          <a:p>
            <a:pPr marL="88900" indent="-3175">
              <a:buFontTx/>
              <a:buChar char="-"/>
            </a:pPr>
            <a:r>
              <a:rPr lang="en-US" sz="2000" b="1" dirty="0" smtClean="0">
                <a:sym typeface="Wingdings" pitchFamily="2" charset="2"/>
              </a:rPr>
              <a:t>2010</a:t>
            </a:r>
            <a:r>
              <a:rPr lang="en-US" sz="2000" dirty="0" smtClean="0">
                <a:sym typeface="Wingdings" pitchFamily="2" charset="2"/>
              </a:rPr>
              <a:t>: decline of the Independent  living movement: discouragement  of protests and new memberships.</a:t>
            </a:r>
            <a:endParaRPr lang="en-US" sz="2000" dirty="0"/>
          </a:p>
        </p:txBody>
      </p:sp>
      <p:sp>
        <p:nvSpPr>
          <p:cNvPr id="10" name="1 Título"/>
          <p:cNvSpPr txBox="1">
            <a:spLocks/>
          </p:cNvSpPr>
          <p:nvPr/>
        </p:nvSpPr>
        <p:spPr>
          <a:xfrm>
            <a:off x="467544" y="260648"/>
            <a:ext cx="8229600" cy="1143000"/>
          </a:xfrm>
          <a:prstGeom prst="rect">
            <a:avLst/>
          </a:prstGeom>
          <a:solidFill>
            <a:srgbClr val="FFFF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What do they contribute to disability activism?</a:t>
            </a:r>
            <a:endParaRPr kumimoji="0" lang="en-US" sz="3000" b="1"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descr="http://mirrors.creativecommons.org/presskit/buttons/88x31/png/by-nc-sa.eu.png"/>
          <p:cNvPicPr>
            <a:picLocks noChangeAspect="1" noChangeArrowheads="1"/>
          </p:cNvPicPr>
          <p:nvPr/>
        </p:nvPicPr>
        <p:blipFill>
          <a:blip r:embed="rId2" cstate="print"/>
          <a:srcRect/>
          <a:stretch>
            <a:fillRect/>
          </a:stretch>
        </p:blipFill>
        <p:spPr bwMode="auto">
          <a:xfrm>
            <a:off x="4067944" y="6165304"/>
            <a:ext cx="1217946" cy="42613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prstGeom prst="rect">
            <a:avLst/>
          </a:prstGeom>
          <a:solidFill>
            <a:srgbClr val="FFFF00"/>
          </a:solidFill>
        </p:spPr>
        <p:txBody>
          <a:bodyPr vert="horz" lIns="91440" tIns="45720" rIns="91440" bIns="45720" rtlCol="0" anchor="ctr">
            <a:normAutofit/>
          </a:bodyPr>
          <a:lstStyle/>
          <a:p>
            <a:r>
              <a:rPr lang="en-GB" sz="3200" i="1" dirty="0" smtClean="0"/>
              <a:t>a) What do the committees contribute to disability activism?</a:t>
            </a:r>
            <a:endParaRPr lang="es-ES" sz="3200" dirty="0"/>
          </a:p>
        </p:txBody>
      </p:sp>
      <p:sp>
        <p:nvSpPr>
          <p:cNvPr id="3" name="2 Marcador de contenido"/>
          <p:cNvSpPr>
            <a:spLocks noGrp="1"/>
          </p:cNvSpPr>
          <p:nvPr>
            <p:ph idx="1"/>
          </p:nvPr>
        </p:nvSpPr>
        <p:spPr>
          <a:xfrm>
            <a:off x="2771800" y="1484784"/>
            <a:ext cx="5915000" cy="5069160"/>
          </a:xfrm>
        </p:spPr>
        <p:txBody>
          <a:bodyPr>
            <a:noAutofit/>
          </a:bodyPr>
          <a:lstStyle/>
          <a:p>
            <a:pPr marL="88900" indent="-3175"/>
            <a:r>
              <a:rPr lang="en-US" sz="2000" dirty="0" smtClean="0"/>
              <a:t>Laboratory for generating a new common struggle:  overcoming </a:t>
            </a:r>
            <a:r>
              <a:rPr lang="en-US" sz="2000" dirty="0" smtClean="0"/>
              <a:t>atomization </a:t>
            </a:r>
            <a:r>
              <a:rPr lang="en-US" sz="2000" dirty="0" smtClean="0"/>
              <a:t>&amp; fostering </a:t>
            </a:r>
            <a:r>
              <a:rPr lang="en-US" sz="2000" dirty="0" err="1" smtClean="0"/>
              <a:t>repolitization</a:t>
            </a:r>
            <a:r>
              <a:rPr lang="en-US" sz="2000" dirty="0" smtClean="0"/>
              <a:t>.</a:t>
            </a:r>
          </a:p>
          <a:p>
            <a:pPr marL="88900" indent="-3175"/>
            <a:endParaRPr lang="en-US" sz="2000" dirty="0" smtClean="0"/>
          </a:p>
          <a:p>
            <a:pPr marL="88900" indent="-3175"/>
            <a:r>
              <a:rPr lang="en-US" sz="2000" dirty="0" smtClean="0">
                <a:sym typeface="Wingdings" pitchFamily="2" charset="2"/>
              </a:rPr>
              <a:t> 15M gave an opportunity: occupation of public space, direct participation, horizontality and transversality. </a:t>
            </a:r>
          </a:p>
          <a:p>
            <a:pPr marL="88900" indent="-3175">
              <a:buNone/>
            </a:pPr>
            <a:endParaRPr lang="en-US" sz="2000" dirty="0" smtClean="0"/>
          </a:p>
          <a:p>
            <a:pPr marL="88900" indent="-3175"/>
            <a:r>
              <a:rPr lang="en-US" sz="2000" dirty="0" smtClean="0"/>
              <a:t> ILF had a prominent influence</a:t>
            </a:r>
          </a:p>
          <a:p>
            <a:pPr marL="488950" lvl="1" indent="-3175"/>
            <a:r>
              <a:rPr lang="en-US" sz="1600" dirty="0" smtClean="0">
                <a:sym typeface="Wingdings" pitchFamily="2" charset="2"/>
              </a:rPr>
              <a:t> </a:t>
            </a:r>
            <a:r>
              <a:rPr lang="en-US" sz="1800" dirty="0" smtClean="0">
                <a:sym typeface="Wingdings" pitchFamily="2" charset="2"/>
              </a:rPr>
              <a:t>adoption of the term </a:t>
            </a:r>
            <a:r>
              <a:rPr lang="en-US" sz="1800" b="1" dirty="0" smtClean="0">
                <a:sym typeface="Wingdings" pitchFamily="2" charset="2"/>
              </a:rPr>
              <a:t>functional diversity</a:t>
            </a:r>
          </a:p>
          <a:p>
            <a:pPr marL="488950" lvl="1" indent="-3175"/>
            <a:r>
              <a:rPr lang="en-US" sz="1800" b="1" dirty="0" smtClean="0">
                <a:sym typeface="Wingdings" pitchFamily="2" charset="2"/>
              </a:rPr>
              <a:t>“Nothing about us , without us” &amp; “They do not represent us”</a:t>
            </a:r>
            <a:r>
              <a:rPr lang="en-US" sz="1800" dirty="0" smtClean="0">
                <a:sym typeface="Wingdings" pitchFamily="2" charset="2"/>
              </a:rPr>
              <a:t>: </a:t>
            </a:r>
            <a:r>
              <a:rPr lang="en-US" sz="1800" dirty="0" smtClean="0">
                <a:sym typeface="Wingdings" pitchFamily="2" charset="2"/>
              </a:rPr>
              <a:t>organization </a:t>
            </a:r>
            <a:r>
              <a:rPr lang="en-US" sz="1800" dirty="0" smtClean="0">
                <a:sym typeface="Wingdings" pitchFamily="2" charset="2"/>
              </a:rPr>
              <a:t>based on networked individuals.</a:t>
            </a:r>
          </a:p>
          <a:p>
            <a:pPr marL="488950" lvl="1" indent="-3175"/>
            <a:r>
              <a:rPr lang="en-US" sz="1800" dirty="0" smtClean="0">
                <a:sym typeface="Wingdings" pitchFamily="2" charset="2"/>
              </a:rPr>
              <a:t> impulse for the </a:t>
            </a:r>
            <a:r>
              <a:rPr lang="en-US" sz="1800" b="1" dirty="0" smtClean="0">
                <a:sym typeface="Wingdings" pitchFamily="2" charset="2"/>
              </a:rPr>
              <a:t>human rights paradigm </a:t>
            </a:r>
            <a:r>
              <a:rPr lang="en-US" sz="1800" dirty="0" smtClean="0">
                <a:sym typeface="Wingdings" pitchFamily="2" charset="2"/>
              </a:rPr>
              <a:t> UN  Convention</a:t>
            </a:r>
            <a:endParaRPr lang="en-US" sz="1800" dirty="0" smtClean="0"/>
          </a:p>
          <a:p>
            <a:pPr marL="88900" indent="-3175">
              <a:buNone/>
            </a:pPr>
            <a:endParaRPr lang="en-US" sz="2000" u="sng" dirty="0" smtClean="0">
              <a:sym typeface="Wingdings" pitchFamily="2" charset="2"/>
            </a:endParaRPr>
          </a:p>
          <a:p>
            <a:pPr marL="88900" indent="-3175">
              <a:buNone/>
            </a:pPr>
            <a:endParaRPr lang="en-US" sz="2000" u="sng" dirty="0" smtClean="0">
              <a:sym typeface="Wingdings" pitchFamily="2" charset="2"/>
            </a:endParaRPr>
          </a:p>
        </p:txBody>
      </p:sp>
      <p:sp>
        <p:nvSpPr>
          <p:cNvPr id="15" name="14 CuadroTexto"/>
          <p:cNvSpPr txBox="1"/>
          <p:nvPr/>
        </p:nvSpPr>
        <p:spPr>
          <a:xfrm>
            <a:off x="539552" y="1556792"/>
            <a:ext cx="1584176" cy="2123658"/>
          </a:xfrm>
          <a:prstGeom prst="rect">
            <a:avLst/>
          </a:prstGeom>
          <a:solidFill>
            <a:schemeClr val="bg1">
              <a:lumMod val="85000"/>
            </a:schemeClr>
          </a:solidFill>
          <a:ln>
            <a:solidFill>
              <a:srgbClr val="FFFF00"/>
            </a:solidFill>
          </a:ln>
        </p:spPr>
        <p:txBody>
          <a:bodyPr wrap="square" rtlCol="0">
            <a:spAutoFit/>
          </a:bodyPr>
          <a:lstStyle/>
          <a:p>
            <a:r>
              <a:rPr lang="en-US" sz="1200" dirty="0" smtClean="0"/>
              <a:t> The concept of </a:t>
            </a:r>
            <a:r>
              <a:rPr lang="en-US" sz="1200" b="1" dirty="0" smtClean="0"/>
              <a:t>“functional diversity” </a:t>
            </a:r>
            <a:r>
              <a:rPr lang="en-US" sz="1200" dirty="0" smtClean="0"/>
              <a:t>was coined by the FVID in 2005 to remove the negative connotations attached to the term "disability", that also replaces the concept of “impairment” by "difference".</a:t>
            </a:r>
            <a:endParaRPr lang="es-ES" sz="1200" dirty="0"/>
          </a:p>
        </p:txBody>
      </p:sp>
      <p:pic>
        <p:nvPicPr>
          <p:cNvPr id="20484" name="Picture 4" descr="http://www.valldignaaccessible.org/wp-content/uploads/2010/10/logo_fvid-red.jpg"/>
          <p:cNvPicPr>
            <a:picLocks noChangeAspect="1" noChangeArrowheads="1"/>
          </p:cNvPicPr>
          <p:nvPr/>
        </p:nvPicPr>
        <p:blipFill>
          <a:blip r:embed="rId2" cstate="screen"/>
          <a:srcRect/>
          <a:stretch>
            <a:fillRect/>
          </a:stretch>
        </p:blipFill>
        <p:spPr bwMode="auto">
          <a:xfrm>
            <a:off x="1907704" y="3212976"/>
            <a:ext cx="681660" cy="758830"/>
          </a:xfrm>
          <a:prstGeom prst="rect">
            <a:avLst/>
          </a:prstGeom>
          <a:noFill/>
        </p:spPr>
      </p:pic>
      <p:sp>
        <p:nvSpPr>
          <p:cNvPr id="10" name="1 Título"/>
          <p:cNvSpPr txBox="1">
            <a:spLocks/>
          </p:cNvSpPr>
          <p:nvPr/>
        </p:nvSpPr>
        <p:spPr>
          <a:xfrm>
            <a:off x="467544" y="260648"/>
            <a:ext cx="8229600" cy="1143000"/>
          </a:xfrm>
          <a:prstGeom prst="rect">
            <a:avLst/>
          </a:prstGeom>
          <a:solidFill>
            <a:srgbClr val="FFFF00"/>
          </a:solidFill>
        </p:spPr>
        <p:txBody>
          <a:bodyPr vert="horz" lIns="91440" tIns="45720" rIns="91440" bIns="45720" rtlCol="0" anchor="ctr">
            <a:normAutofit/>
          </a:bodyPr>
          <a:lstStyle/>
          <a:p>
            <a:pPr lvl="0" algn="ctr">
              <a:spcBef>
                <a:spcPct val="0"/>
              </a:spcBef>
              <a:defRPr/>
            </a:pPr>
            <a:r>
              <a:rPr lang="en-GB" sz="3200" b="1" dirty="0" smtClean="0"/>
              <a:t>What do they contribute to disability activism?</a:t>
            </a:r>
            <a:endParaRPr lang="en-US" sz="3000" b="1" dirty="0"/>
          </a:p>
        </p:txBody>
      </p:sp>
      <p:pic>
        <p:nvPicPr>
          <p:cNvPr id="11" name="Picture 2" descr="http://mirrors.creativecommons.org/presskit/buttons/88x31/png/by-nc-sa.eu.png"/>
          <p:cNvPicPr>
            <a:picLocks noChangeAspect="1" noChangeArrowheads="1"/>
          </p:cNvPicPr>
          <p:nvPr/>
        </p:nvPicPr>
        <p:blipFill>
          <a:blip r:embed="rId3" cstate="print"/>
          <a:srcRect/>
          <a:stretch>
            <a:fillRect/>
          </a:stretch>
        </p:blipFill>
        <p:spPr bwMode="auto">
          <a:xfrm>
            <a:off x="4067944" y="6165304"/>
            <a:ext cx="1217946" cy="42613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1139</TotalTime>
  <Words>1326</Words>
  <Application>Microsoft Office PowerPoint</Application>
  <PresentationFormat>Presentación en pantalla (4:3)</PresentationFormat>
  <Paragraphs>172</Paragraphs>
  <Slides>22</Slides>
  <Notes>1</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 The committees of functional diversity in the 15M movement: reformulating disability activism in Spain </vt:lpstr>
      <vt:lpstr>Protests and mobilizations against austerity </vt:lpstr>
      <vt:lpstr>Diapositiva 3</vt:lpstr>
      <vt:lpstr>What was 15 M? </vt:lpstr>
      <vt:lpstr>Diapositiva 5</vt:lpstr>
      <vt:lpstr>Diapositiva 6</vt:lpstr>
      <vt:lpstr>Diapositiva 7</vt:lpstr>
      <vt:lpstr>a) What do the committees contribute to disability activism?</vt:lpstr>
      <vt:lpstr>a) What do the committees contribute to disability activism?</vt:lpstr>
      <vt:lpstr>a) What do the committees contribute to disability activism?</vt:lpstr>
      <vt:lpstr>a) What do the committees contribute to disability activism?</vt:lpstr>
      <vt:lpstr>a) What do the committees contribute to disability activism?</vt:lpstr>
      <vt:lpstr>a) What do the committees contribute to disability activism?</vt:lpstr>
      <vt:lpstr>a) What do the committees contribute to disability activism?</vt:lpstr>
      <vt:lpstr>a) What do the committees contribute to disability activism?</vt:lpstr>
      <vt:lpstr>a) What do the committees contribute to disability activism?</vt:lpstr>
      <vt:lpstr>a) What do the committees contribute to disability activism?</vt:lpstr>
      <vt:lpstr>a) What do the committees contribute to disability activism?</vt:lpstr>
      <vt:lpstr>a) What do the committees contribute to disability activism?</vt:lpstr>
      <vt:lpstr>a) What do the committees contribute to disability activism?</vt:lpstr>
      <vt:lpstr>a) What do the committees contribute to disability activism?</vt:lpstr>
      <vt:lpstr>Diapositiva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Rights Movement in Spain: from the UN Convention to the "indignation" in the streets</dc:title>
  <dc:creator>miriam</dc:creator>
  <cp:lastModifiedBy>miriam</cp:lastModifiedBy>
  <cp:revision>101</cp:revision>
  <dcterms:created xsi:type="dcterms:W3CDTF">2012-07-25T15:18:53Z</dcterms:created>
  <dcterms:modified xsi:type="dcterms:W3CDTF">2015-10-02T10:51:42Z</dcterms:modified>
</cp:coreProperties>
</file>