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56" r:id="rId2"/>
    <p:sldId id="282" r:id="rId3"/>
    <p:sldId id="257" r:id="rId4"/>
    <p:sldId id="288" r:id="rId5"/>
    <p:sldId id="289" r:id="rId6"/>
    <p:sldId id="291" r:id="rId7"/>
    <p:sldId id="290" r:id="rId8"/>
    <p:sldId id="292" r:id="rId9"/>
    <p:sldId id="285" r:id="rId10"/>
    <p:sldId id="287" r:id="rId11"/>
    <p:sldId id="263" r:id="rId12"/>
    <p:sldId id="264" r:id="rId13"/>
    <p:sldId id="265" r:id="rId14"/>
    <p:sldId id="296" r:id="rId15"/>
    <p:sldId id="295" r:id="rId16"/>
    <p:sldId id="269" r:id="rId17"/>
    <p:sldId id="297" r:id="rId18"/>
    <p:sldId id="298" r:id="rId19"/>
    <p:sldId id="276" r:id="rId20"/>
    <p:sldId id="29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98" d="100"/>
          <a:sy n="98" d="100"/>
        </p:scale>
        <p:origin x="-120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F5076D-AA1F-594B-8BCB-204F4ECF5477}" type="datetimeFigureOut">
              <a:rPr lang="en-US" smtClean="0"/>
              <a:t>25/09/15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D9225F-4C8B-5549-B63E-0A67F381E37D}" type="slidenum">
              <a:rPr lang="en-US" smtClean="0"/>
              <a:t>‹#›</a:t>
            </a:fld>
            <a:endParaRPr lang="en-US" dirty="0"/>
          </a:p>
        </p:txBody>
      </p:sp>
    </p:spTree>
    <p:extLst>
      <p:ext uri="{BB962C8B-B14F-4D97-AF65-F5344CB8AC3E}">
        <p14:creationId xmlns:p14="http://schemas.microsoft.com/office/powerpoint/2010/main" val="28946454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D25A9F-023B-5948-82A3-53ADF3FEE702}" type="datetimeFigureOut">
              <a:rPr lang="en-US" smtClean="0"/>
              <a:t>25/09/15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B90DF1-181E-7243-9D8B-402D5A47B3A1}" type="slidenum">
              <a:rPr lang="en-US" smtClean="0"/>
              <a:t>‹#›</a:t>
            </a:fld>
            <a:endParaRPr lang="en-US" dirty="0"/>
          </a:p>
        </p:txBody>
      </p:sp>
    </p:spTree>
    <p:extLst>
      <p:ext uri="{BB962C8B-B14F-4D97-AF65-F5344CB8AC3E}">
        <p14:creationId xmlns:p14="http://schemas.microsoft.com/office/powerpoint/2010/main" val="118329962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EE39748-1875-D94B-966D-D36CFA9AB163}" type="datetime1">
              <a:rPr lang="en-GB" smtClean="0"/>
              <a:t>25/09/15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D54163-1A2D-184E-9408-0D95CDB8655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B3929FA-20EF-5242-A577-C2729AA81510}" type="datetime1">
              <a:rPr lang="en-GB" smtClean="0"/>
              <a:t>25/09/15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D54163-1A2D-184E-9408-0D95CDB8655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FD8279-A094-A045-8901-44E29573A4CE}" type="datetime1">
              <a:rPr lang="en-GB" smtClean="0"/>
              <a:t>25/09/15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D54163-1A2D-184E-9408-0D95CDB8655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772D493-4F45-C343-8E4D-59065A3B4A0F}" type="datetime1">
              <a:rPr lang="en-GB" smtClean="0"/>
              <a:t>25/09/15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D54163-1A2D-184E-9408-0D95CDB8655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1C98BA0-D5DB-864B-89EA-FAECC7A5A51B}" type="datetime1">
              <a:rPr lang="en-GB" smtClean="0"/>
              <a:t>25/09/15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D54163-1A2D-184E-9408-0D95CDB8655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C40AEC5-F3A0-AE41-BBC9-C69BC2CD45C6}" type="datetime1">
              <a:rPr lang="en-GB" smtClean="0"/>
              <a:t>25/09/15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D54163-1A2D-184E-9408-0D95CDB8655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CEF362D-6DDE-114D-B774-200AD31DB82C}" type="datetime1">
              <a:rPr lang="en-GB" smtClean="0"/>
              <a:t>25/09/15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D54163-1A2D-184E-9408-0D95CDB8655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42576A9-02AE-8743-902D-AEA2E022ECAE}" type="datetime1">
              <a:rPr lang="en-GB" smtClean="0"/>
              <a:t>25/09/15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2EC45-5EC5-834C-BA99-F5F588C50450}" type="datetime1">
              <a:rPr lang="en-GB" smtClean="0"/>
              <a:t>25/09/15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D54163-1A2D-184E-9408-0D95CDB8655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C8729E4-6B71-5E4E-9D18-173777AE31D8}" type="datetime1">
              <a:rPr lang="en-GB" smtClean="0"/>
              <a:t>25/09/15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D54163-1A2D-184E-9408-0D95CDB8655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BE30E37-C673-1849-B4BE-4CF191DE2C77}" type="datetime1">
              <a:rPr lang="en-GB" smtClean="0"/>
              <a:t>25/09/15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D54163-1A2D-184E-9408-0D95CDB8655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CA3FC-CA0D-C040-942C-3BAFF7E9B13D}" type="datetime1">
              <a:rPr lang="en-GB" smtClean="0"/>
              <a:t>25/09/15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54163-1A2D-184E-9408-0D95CDB8655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4"/>
            <a:ext cx="7772400" cy="2232248"/>
          </a:xfrm>
        </p:spPr>
        <p:txBody>
          <a:bodyPr>
            <a:normAutofit fontScale="90000"/>
          </a:bodyPr>
          <a:lstStyle/>
          <a:p>
            <a:r>
              <a:rPr lang="en-US" sz="3600" dirty="0" smtClean="0"/>
              <a:t/>
            </a:r>
            <a:br>
              <a:rPr lang="en-US" sz="3600" dirty="0" smtClean="0"/>
            </a:br>
            <a:r>
              <a:rPr lang="en-US" sz="3600" dirty="0"/>
              <a:t/>
            </a:r>
            <a:br>
              <a:rPr lang="en-US" sz="3600" dirty="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ALTER – European Society for Disability Research</a:t>
            </a:r>
            <a:br>
              <a:rPr lang="en-US" sz="3600" dirty="0" smtClean="0"/>
            </a:br>
            <a:r>
              <a:rPr lang="en-US" sz="1800" i="1" dirty="0" smtClean="0"/>
              <a:t>4</a:t>
            </a:r>
            <a:r>
              <a:rPr lang="en-US" sz="1800" i="1" baseline="30000" dirty="0" smtClean="0"/>
              <a:t>th</a:t>
            </a:r>
            <a:r>
              <a:rPr lang="en-US" sz="1800" i="1" dirty="0" smtClean="0"/>
              <a:t> </a:t>
            </a:r>
            <a:r>
              <a:rPr lang="en-US" sz="1800" i="1" dirty="0"/>
              <a:t>Annual Conference, Paris, 2-3 July </a:t>
            </a:r>
            <a:r>
              <a:rPr lang="en-US" sz="1800" i="1" dirty="0" smtClean="0"/>
              <a:t>2015</a:t>
            </a:r>
            <a:br>
              <a:rPr lang="en-US" sz="1800" i="1" dirty="0" smtClean="0"/>
            </a:br>
            <a:r>
              <a:rPr lang="en-US" sz="3100" i="1" dirty="0" smtClean="0"/>
              <a:t>Questioning contemporary societies </a:t>
            </a:r>
            <a:br>
              <a:rPr lang="en-US" sz="3100" i="1" dirty="0" smtClean="0"/>
            </a:br>
            <a:r>
              <a:rPr lang="en-US" sz="3100" i="1" dirty="0" smtClean="0"/>
              <a:t>through the lens of disability</a:t>
            </a:r>
            <a:r>
              <a:rPr lang="en-US" i="1" dirty="0" smtClean="0"/>
              <a:t/>
            </a:r>
            <a:br>
              <a:rPr lang="en-US" i="1" dirty="0" smtClean="0"/>
            </a:br>
            <a:r>
              <a:rPr lang="en-US" i="1" dirty="0" smtClean="0"/>
              <a:t/>
            </a:r>
            <a:br>
              <a:rPr lang="en-US" i="1" dirty="0" smtClean="0"/>
            </a:br>
            <a:r>
              <a:rPr lang="en-US" sz="3100" b="1" dirty="0" smtClean="0"/>
              <a:t>Disability, education and participation: a critical analysis of recent policy developments in England</a:t>
            </a:r>
            <a:r>
              <a:rPr lang="en-US" sz="2700" b="1" dirty="0" smtClean="0"/>
              <a:t/>
            </a:r>
            <a:br>
              <a:rPr lang="en-US" sz="2700" b="1" dirty="0" smtClean="0"/>
            </a:br>
            <a:r>
              <a:rPr lang="en-US" sz="2700" b="1" dirty="0"/>
              <a:t/>
            </a:r>
            <a:br>
              <a:rPr lang="en-US" sz="2700" b="1" dirty="0"/>
            </a:br>
            <a:r>
              <a:rPr lang="en-US" sz="2700" b="1" dirty="0" smtClean="0"/>
              <a:t>Felicity Armstrong</a:t>
            </a:r>
            <a:br>
              <a:rPr lang="en-US" sz="2700" b="1" dirty="0" smtClean="0"/>
            </a:br>
            <a:r>
              <a:rPr lang="en-US" sz="2700" b="1" dirty="0"/>
              <a:t/>
            </a:r>
            <a:br>
              <a:rPr lang="en-US" sz="2700" b="1" dirty="0"/>
            </a:br>
            <a:r>
              <a:rPr lang="en-US" sz="2700" b="1" dirty="0" smtClean="0"/>
              <a:t>Institute of Education, University of London</a:t>
            </a:r>
            <a:endParaRPr lang="en-US" sz="27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‘SEN’ terminology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Terminology of ‘special educational needs’ (SEN):</a:t>
            </a:r>
          </a:p>
          <a:p>
            <a:r>
              <a:rPr lang="en-US" dirty="0" smtClean="0"/>
              <a:t> has become a homogenising mega-category, which labels children and young people negatively</a:t>
            </a:r>
          </a:p>
          <a:p>
            <a:r>
              <a:rPr lang="en-US" dirty="0" smtClean="0"/>
              <a:t>Has not replaced medicalised labels which</a:t>
            </a:r>
            <a:r>
              <a:rPr lang="en-US" dirty="0"/>
              <a:t> </a:t>
            </a:r>
            <a:r>
              <a:rPr lang="en-US" dirty="0" smtClean="0"/>
              <a:t>continue to  dominate the field of special education</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10</a:t>
            </a:fld>
            <a:endParaRPr lang="en-US" dirty="0"/>
          </a:p>
        </p:txBody>
      </p:sp>
    </p:spTree>
    <p:extLst>
      <p:ext uri="{BB962C8B-B14F-4D97-AF65-F5344CB8AC3E}">
        <p14:creationId xmlns:p14="http://schemas.microsoft.com/office/powerpoint/2010/main" val="1543903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Autofit/>
          </a:bodyPr>
          <a:lstStyle/>
          <a:p>
            <a:r>
              <a:rPr lang="en-US" sz="3200" dirty="0" smtClean="0"/>
              <a:t>The Children and Families Act 2014:</a:t>
            </a:r>
            <a:br>
              <a:rPr lang="en-US" sz="3200" dirty="0" smtClean="0"/>
            </a:br>
            <a:r>
              <a:rPr lang="en-US" sz="3200" dirty="0" smtClean="0"/>
              <a:t>main proposals relating to special educational needs</a:t>
            </a:r>
            <a:endParaRPr lang="en-US" sz="3200" dirty="0"/>
          </a:p>
        </p:txBody>
      </p:sp>
      <p:sp>
        <p:nvSpPr>
          <p:cNvPr id="3" name="Content Placeholder 2"/>
          <p:cNvSpPr>
            <a:spLocks noGrp="1"/>
          </p:cNvSpPr>
          <p:nvPr>
            <p:ph idx="1"/>
          </p:nvPr>
        </p:nvSpPr>
        <p:spPr>
          <a:xfrm>
            <a:off x="457200" y="2179637"/>
            <a:ext cx="8077200" cy="4068763"/>
          </a:xfrm>
        </p:spPr>
        <p:txBody>
          <a:bodyPr>
            <a:normAutofit fontScale="85000" lnSpcReduction="10000"/>
          </a:bodyPr>
          <a:lstStyle/>
          <a:p>
            <a:pPr lvl="0">
              <a:buNone/>
            </a:pPr>
            <a:r>
              <a:rPr lang="en-GB" dirty="0" smtClean="0"/>
              <a:t>The Act </a:t>
            </a:r>
          </a:p>
          <a:p>
            <a:pPr lvl="0"/>
            <a:r>
              <a:rPr lang="en-GB" dirty="0" smtClean="0"/>
              <a:t>replaces statements and learning difficulty assessments with a new birth- to-25 Education, Health and Care Plan, which covers provision for young people in further education and training. </a:t>
            </a:r>
          </a:p>
          <a:p>
            <a:pPr lvl="0"/>
            <a:r>
              <a:rPr lang="en-GB" dirty="0" smtClean="0"/>
              <a:t> offers some families personal budgets so that they have more control over the support they need</a:t>
            </a:r>
          </a:p>
          <a:p>
            <a:pPr lvl="0"/>
            <a:r>
              <a:rPr lang="en-US" dirty="0" smtClean="0"/>
              <a:t>sets out plan to give</a:t>
            </a:r>
            <a:r>
              <a:rPr lang="en-GB" dirty="0" smtClean="0"/>
              <a:t> children, young people and their parents  greater control and choice in decisions and ensuring needs are properly met. </a:t>
            </a:r>
          </a:p>
          <a:p>
            <a:pPr>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838200"/>
            <a:ext cx="8534400" cy="6019800"/>
          </a:xfrm>
        </p:spPr>
        <p:txBody>
          <a:bodyPr>
            <a:normAutofit fontScale="70000" lnSpcReduction="20000"/>
          </a:bodyPr>
          <a:lstStyle/>
          <a:p>
            <a:pPr marL="0" lvl="0" indent="0">
              <a:buNone/>
            </a:pPr>
            <a:r>
              <a:rPr lang="en-GB" sz="3613" dirty="0" smtClean="0"/>
              <a:t>The Act:</a:t>
            </a:r>
          </a:p>
          <a:p>
            <a:pPr lvl="0">
              <a:lnSpc>
                <a:spcPct val="120000"/>
              </a:lnSpc>
            </a:pPr>
            <a:r>
              <a:rPr lang="en-GB" sz="3613" dirty="0" smtClean="0"/>
              <a:t> requires local authorities to </a:t>
            </a:r>
            <a:r>
              <a:rPr lang="en-GB" sz="3613" b="1" dirty="0" smtClean="0"/>
              <a:t>involve children, young people and parents </a:t>
            </a:r>
            <a:r>
              <a:rPr lang="en-GB" sz="3613" dirty="0" smtClean="0"/>
              <a:t>in reviewing and developing provision for those with special educational needs, and </a:t>
            </a:r>
          </a:p>
          <a:p>
            <a:pPr lvl="0">
              <a:lnSpc>
                <a:spcPct val="120000"/>
              </a:lnSpc>
            </a:pPr>
            <a:r>
              <a:rPr lang="en-GB" sz="3613" dirty="0" smtClean="0"/>
              <a:t> to publish a </a:t>
            </a:r>
            <a:r>
              <a:rPr lang="en-GB" sz="3613" b="1" dirty="0" smtClean="0"/>
              <a:t>‘local offer’ </a:t>
            </a:r>
            <a:r>
              <a:rPr lang="en-GB" sz="3613" dirty="0" smtClean="0"/>
              <a:t>of support which sets out the provision and support available.</a:t>
            </a:r>
          </a:p>
          <a:p>
            <a:pPr lvl="0">
              <a:lnSpc>
                <a:spcPct val="120000"/>
              </a:lnSpc>
            </a:pPr>
            <a:r>
              <a:rPr lang="en-GB" sz="3613" dirty="0" smtClean="0"/>
              <a:t>It aims to  improve cooperation between all the services that support children and their families and particularly requiring </a:t>
            </a:r>
            <a:r>
              <a:rPr lang="en-GB" sz="3613" b="1" dirty="0" smtClean="0"/>
              <a:t>local authorities </a:t>
            </a:r>
            <a:r>
              <a:rPr lang="en-GB" sz="3613" dirty="0" smtClean="0"/>
              <a:t>and </a:t>
            </a:r>
            <a:r>
              <a:rPr lang="en-GB" sz="3613" b="1" dirty="0" smtClean="0"/>
              <a:t>health authorities </a:t>
            </a:r>
            <a:r>
              <a:rPr lang="en-GB" sz="3613" dirty="0" smtClean="0"/>
              <a:t>to work together</a:t>
            </a:r>
          </a:p>
          <a:p>
            <a:pPr lvl="0">
              <a:lnSpc>
                <a:spcPct val="120000"/>
              </a:lnSpc>
            </a:pPr>
            <a:r>
              <a:rPr lang="en-GB" sz="3613" dirty="0" smtClean="0"/>
              <a:t>It replaces existing category of ‘social, emotional and behavioural difficulties emotional’ with the new category</a:t>
            </a:r>
            <a:r>
              <a:rPr lang="en-GB" sz="3613" b="1" dirty="0" smtClean="0"/>
              <a:t> ‘social, mental and emotional health (SMEH)’</a:t>
            </a:r>
            <a:r>
              <a:rPr lang="en-GB" sz="3613" dirty="0" smtClean="0"/>
              <a:t>. </a:t>
            </a:r>
          </a:p>
          <a:p>
            <a:pPr lvl="0"/>
            <a:endParaRPr lang="en-GB" sz="3613" dirty="0" smtClean="0"/>
          </a:p>
          <a:p>
            <a:pPr lvl="0">
              <a:buNone/>
            </a:pPr>
            <a:r>
              <a:rPr lang="en-GB" sz="3613" dirty="0" smtClean="0"/>
              <a:t> </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sz="3556" dirty="0" smtClean="0"/>
              <a:t/>
            </a:r>
            <a:br>
              <a:rPr lang="en-GB" sz="3556" dirty="0" smtClean="0"/>
            </a:br>
            <a:r>
              <a:rPr lang="en-GB" sz="3556" dirty="0" smtClean="0"/>
              <a:t>Some </a:t>
            </a:r>
            <a:r>
              <a:rPr lang="en-GB" sz="3556" b="1" dirty="0" smtClean="0"/>
              <a:t>criticism of the new Act</a:t>
            </a:r>
            <a:r>
              <a:rPr lang="en-GB" sz="3556" dirty="0" smtClean="0"/>
              <a:t> </a:t>
            </a:r>
            <a:r>
              <a:rPr lang="en-GB" dirty="0" smtClean="0"/>
              <a:t/>
            </a:r>
            <a:br>
              <a:rPr lang="en-GB" dirty="0" smtClean="0"/>
            </a:br>
            <a:endParaRPr lang="en-US" dirty="0"/>
          </a:p>
        </p:txBody>
      </p:sp>
      <p:sp>
        <p:nvSpPr>
          <p:cNvPr id="3" name="Content Placeholder 2"/>
          <p:cNvSpPr>
            <a:spLocks noGrp="1"/>
          </p:cNvSpPr>
          <p:nvPr>
            <p:ph idx="1"/>
          </p:nvPr>
        </p:nvSpPr>
        <p:spPr>
          <a:xfrm>
            <a:off x="457200" y="1219200"/>
            <a:ext cx="8229600" cy="5181600"/>
          </a:xfrm>
        </p:spPr>
        <p:txBody>
          <a:bodyPr>
            <a:noAutofit/>
          </a:bodyPr>
          <a:lstStyle/>
          <a:p>
            <a:r>
              <a:rPr lang="en-GB" sz="2400" dirty="0" smtClean="0"/>
              <a:t>  It emphasizes co-operation with and between health and local authority services – rather than focusing on the need to transform education structures, cultures and practices.</a:t>
            </a:r>
          </a:p>
          <a:p>
            <a:pPr lvl="0"/>
            <a:r>
              <a:rPr lang="en-GB" sz="2400" dirty="0" smtClean="0"/>
              <a:t>It uses the homogenising term ‘special educational needs’ uncritically</a:t>
            </a:r>
          </a:p>
          <a:p>
            <a:pPr lvl="0"/>
            <a:r>
              <a:rPr lang="en-GB" sz="2400" dirty="0" smtClean="0"/>
              <a:t>The Birth- to-25 Education, Health and Care Plan presents the risk of marginalising children and young people by identifying them at birth and holding and grouping them within a ‘special educational needs’ label and identity throughout their growing up. It puts them on an ‘SEN’ pathway from birth.</a:t>
            </a:r>
          </a:p>
          <a:p>
            <a:pPr lvl="0"/>
            <a:r>
              <a:rPr lang="en-GB" sz="2400" dirty="0" smtClean="0"/>
              <a:t>Crucially, there is no mention of “inclusion’ or “inclusive education”</a:t>
            </a:r>
          </a:p>
          <a:p>
            <a:endParaRPr lang="en-US" sz="24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Trend towards increasing numbers of children attending special schools</a:t>
            </a:r>
            <a:endParaRPr lang="en-US" dirty="0"/>
          </a:p>
        </p:txBody>
      </p:sp>
      <p:sp>
        <p:nvSpPr>
          <p:cNvPr id="3" name="Content Placeholder 2"/>
          <p:cNvSpPr>
            <a:spLocks noGrp="1"/>
          </p:cNvSpPr>
          <p:nvPr>
            <p:ph idx="1"/>
          </p:nvPr>
        </p:nvSpPr>
        <p:spPr/>
        <p:txBody>
          <a:bodyPr/>
          <a:lstStyle/>
          <a:p>
            <a:r>
              <a:rPr lang="en-GB" sz="2800" dirty="0" smtClean="0"/>
              <a:t>Between 1983 – 2007 proportion </a:t>
            </a:r>
            <a:r>
              <a:rPr lang="en-GB" sz="2800" dirty="0"/>
              <a:t>of pupils in special schools steadily </a:t>
            </a:r>
            <a:r>
              <a:rPr lang="en-GB" sz="2800" dirty="0" smtClean="0"/>
              <a:t>fell </a:t>
            </a:r>
            <a:r>
              <a:rPr lang="en-GB" sz="2800" dirty="0"/>
              <a:t>from around 1.7 per cent in </a:t>
            </a:r>
            <a:r>
              <a:rPr lang="en-GB" sz="2800" dirty="0" smtClean="0"/>
              <a:t>1982 to approximately 1%</a:t>
            </a:r>
          </a:p>
          <a:p>
            <a:pPr marL="0" indent="0">
              <a:buNone/>
            </a:pPr>
            <a:endParaRPr lang="en-GB" sz="2800" dirty="0"/>
          </a:p>
          <a:p>
            <a:r>
              <a:rPr lang="en-GB" sz="2800" dirty="0" smtClean="0"/>
              <a:t>This trend  levelled </a:t>
            </a:r>
            <a:r>
              <a:rPr lang="en-GB" sz="2800" dirty="0"/>
              <a:t>off </a:t>
            </a:r>
            <a:r>
              <a:rPr lang="en-GB" sz="2800" dirty="0" smtClean="0"/>
              <a:t> </a:t>
            </a:r>
            <a:r>
              <a:rPr lang="en-GB" sz="2800" dirty="0"/>
              <a:t>and then </a:t>
            </a:r>
            <a:r>
              <a:rPr lang="en-GB" sz="2800" dirty="0" smtClean="0"/>
              <a:t>continued to rise </a:t>
            </a:r>
            <a:r>
              <a:rPr lang="en-GB" sz="2800" dirty="0"/>
              <a:t>from 2007 onwards.</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14</a:t>
            </a:fld>
            <a:endParaRPr lang="en-US" dirty="0"/>
          </a:p>
        </p:txBody>
      </p:sp>
    </p:spTree>
    <p:extLst>
      <p:ext uri="{BB962C8B-B14F-4D97-AF65-F5344CB8AC3E}">
        <p14:creationId xmlns:p14="http://schemas.microsoft.com/office/powerpoint/2010/main" val="1912411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Numbers and percentages of children attending special schools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number                   % of pupils attending</a:t>
            </a:r>
          </a:p>
          <a:p>
            <a:r>
              <a:rPr lang="en-US" dirty="0" smtClean="0"/>
              <a:t>2008            91,830                           1.1%</a:t>
            </a:r>
          </a:p>
          <a:p>
            <a:r>
              <a:rPr lang="en-US" dirty="0" smtClean="0"/>
              <a:t>2009            92,270                           1.1% </a:t>
            </a:r>
          </a:p>
          <a:p>
            <a:r>
              <a:rPr lang="en-US" dirty="0" smtClean="0"/>
              <a:t>2010            93,230                           1.2%</a:t>
            </a:r>
          </a:p>
          <a:p>
            <a:r>
              <a:rPr lang="en-US" dirty="0" smtClean="0"/>
              <a:t>2011            94, 275                          1.2%</a:t>
            </a:r>
          </a:p>
          <a:p>
            <a:r>
              <a:rPr lang="en-US" dirty="0" smtClean="0"/>
              <a:t>2012            95, 915                          1.2% </a:t>
            </a:r>
          </a:p>
          <a:p>
            <a:r>
              <a:rPr lang="en-US" dirty="0" smtClean="0"/>
              <a:t>2013          </a:t>
            </a:r>
            <a:r>
              <a:rPr lang="en-GB" dirty="0"/>
              <a:t>101,590 </a:t>
            </a:r>
            <a:r>
              <a:rPr lang="en-GB" dirty="0" smtClean="0"/>
              <a:t>                          1.2%</a:t>
            </a:r>
            <a:endParaRPr lang="en-US" dirty="0" smtClean="0"/>
          </a:p>
          <a:p>
            <a:pPr>
              <a:buNone/>
            </a:pPr>
            <a:r>
              <a:rPr lang="en-US" dirty="0" smtClean="0"/>
              <a:t>                                                      (DFE, SFR, 2012)                      </a:t>
            </a:r>
          </a:p>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2CAA9-8D58-6E42-8776-1DFFB9B8880C}" type="slidenum">
              <a:rPr lang="en-US" smtClean="0"/>
              <a:pPr/>
              <a:t>15</a:t>
            </a:fld>
            <a:endParaRPr lang="en-US" dirty="0"/>
          </a:p>
        </p:txBody>
      </p:sp>
    </p:spTree>
    <p:extLst>
      <p:ext uri="{BB962C8B-B14F-4D97-AF65-F5344CB8AC3E}">
        <p14:creationId xmlns:p14="http://schemas.microsoft.com/office/powerpoint/2010/main" val="2731910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en-US" sz="2800" dirty="0" smtClean="0"/>
              <a:t>Successive governments have supported continuation of special schools.</a:t>
            </a:r>
          </a:p>
          <a:p>
            <a:r>
              <a:rPr lang="en-US" sz="2800" dirty="0" smtClean="0"/>
              <a:t>Mainstream schools sometimes reluctant to accept students deemed to be ‘low attaining’ or possibly disruptive.</a:t>
            </a:r>
          </a:p>
          <a:p>
            <a:r>
              <a:rPr lang="en-US" sz="2800" dirty="0" smtClean="0"/>
              <a:t>Increasing numbers of schools are ‘selective’.</a:t>
            </a:r>
          </a:p>
          <a:p>
            <a:r>
              <a:rPr lang="en-US" sz="2800" dirty="0" smtClean="0"/>
              <a:t>Many parents prefer their child to attend a school where there are small classes, therapists and a protective environment.</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16</a:t>
            </a:fld>
            <a:endParaRPr lang="en-US" dirty="0"/>
          </a:p>
        </p:txBody>
      </p:sp>
      <p:sp>
        <p:nvSpPr>
          <p:cNvPr id="6" name="Title 5"/>
          <p:cNvSpPr>
            <a:spLocks noGrp="1"/>
          </p:cNvSpPr>
          <p:nvPr>
            <p:ph type="title"/>
          </p:nvPr>
        </p:nvSpPr>
        <p:spPr>
          <a:xfrm>
            <a:off x="457200" y="17294"/>
            <a:ext cx="8229600" cy="1143000"/>
          </a:xfrm>
        </p:spPr>
        <p:txBody>
          <a:bodyPr>
            <a:normAutofit fontScale="90000"/>
          </a:bodyPr>
          <a:lstStyle/>
          <a:p>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Autofit/>
          </a:bodyPr>
          <a:lstStyle/>
          <a:p>
            <a:r>
              <a:rPr lang="en-US" sz="2800" dirty="0"/>
              <a:t>R</a:t>
            </a:r>
            <a:r>
              <a:rPr lang="en-US" sz="2800" dirty="0" smtClean="0"/>
              <a:t>easons behind the increase in numbers attending  segregated schools?</a:t>
            </a:r>
            <a:endParaRPr lang="en-US" sz="28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First, it is  not possible to understand the ‘special needs’ system in England as separate from the wider context of education policy and its effects.</a:t>
            </a:r>
          </a:p>
          <a:p>
            <a:r>
              <a:rPr lang="en-US" dirty="0" smtClean="0"/>
              <a:t> Increasing emphasis on testing, inspection  and performance in schools</a:t>
            </a:r>
          </a:p>
          <a:p>
            <a:r>
              <a:rPr lang="en-US" dirty="0" smtClean="0"/>
              <a:t>Many schools increasingly less willing to welcome children who might present difficulties in learning and not reach government attainment targets. </a:t>
            </a:r>
          </a:p>
          <a:p>
            <a:r>
              <a:rPr lang="en-US" dirty="0" smtClean="0"/>
              <a:t>The introduction of Academies which are publicly funded but operate outside the control of local education authorities. Academies have greater freedom over the curriculum, finance and teachers’ conditions of employment. </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17</a:t>
            </a:fld>
            <a:endParaRPr lang="en-US" dirty="0"/>
          </a:p>
        </p:txBody>
      </p:sp>
    </p:spTree>
    <p:extLst>
      <p:ext uri="{BB962C8B-B14F-4D97-AF65-F5344CB8AC3E}">
        <p14:creationId xmlns:p14="http://schemas.microsoft.com/office/powerpoint/2010/main" val="715481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introduction of Free Schools which are also funded by central government but they are set up by charities, groups of parents, trusts and other groups. They can set their own curriculum, class sizes, admission criteria</a:t>
            </a:r>
            <a:r>
              <a:rPr lang="en-US" smtClean="0"/>
              <a:t>, </a:t>
            </a:r>
          </a:p>
          <a:p>
            <a:endParaRPr lang="en-US" dirty="0" smtClean="0"/>
          </a:p>
          <a:p>
            <a:r>
              <a:rPr lang="en-US" dirty="0" smtClean="0"/>
              <a:t>An important and hidden growth in private schools which ‘cater’ for children who local authorities find difficult to place. These schools charge massive fees (sometimes over £100,00 per year). The cost is often met by local authorities. i.e. public money goes into the lucrative private sector.</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18</a:t>
            </a:fld>
            <a:endParaRPr lang="en-US" dirty="0"/>
          </a:p>
        </p:txBody>
      </p:sp>
    </p:spTree>
    <p:extLst>
      <p:ext uri="{BB962C8B-B14F-4D97-AF65-F5344CB8AC3E}">
        <p14:creationId xmlns:p14="http://schemas.microsoft.com/office/powerpoint/2010/main" val="3989694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barriers to inclusion</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20000"/>
          </a:bodyPr>
          <a:lstStyle/>
          <a:p>
            <a:pPr lvl="0"/>
            <a:r>
              <a:rPr lang="en-US" dirty="0" smtClean="0"/>
              <a:t>Processes involved in identification and categorization leading to labeling – (although we have to recognize the reality that these processes are often an integral part of setting up support and releasing funding.)</a:t>
            </a:r>
            <a:endParaRPr lang="en-GB" dirty="0" smtClean="0"/>
          </a:p>
          <a:p>
            <a:pPr lvl="0"/>
            <a:r>
              <a:rPr lang="en-US" dirty="0" smtClean="0"/>
              <a:t>A lack of resources and the failure to use existing resources effectively for inclusion  in support of learners and their particular requirements such as the provision of speech and language therapy and physiotherapy in mainstream schools</a:t>
            </a:r>
          </a:p>
          <a:p>
            <a:r>
              <a:rPr lang="en-US" dirty="0" smtClean="0"/>
              <a:t>School, cultures which do not support equality and celebrate diversity </a:t>
            </a:r>
            <a:endParaRPr lang="en-GB" dirty="0" smtClean="0"/>
          </a:p>
          <a:p>
            <a:pPr lvl="0"/>
            <a:endParaRPr lang="en-GB" dirty="0" smtClean="0"/>
          </a:p>
          <a:p>
            <a:endParaRPr lang="en-US" dirty="0" smtClean="0"/>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isabled+nondisabled+children.jpg"/>
          <p:cNvPicPr>
            <a:picLocks noGrp="1" noChangeAspect="1"/>
          </p:cNvPicPr>
          <p:nvPr>
            <p:ph idx="1"/>
          </p:nvPr>
        </p:nvPicPr>
        <p:blipFill>
          <a:blip r:embed="rId2">
            <a:extLst>
              <a:ext uri="{28A0092B-C50C-407E-A947-70E740481C1C}">
                <a14:useLocalDpi xmlns:a14="http://schemas.microsoft.com/office/drawing/2010/main" val="0"/>
              </a:ext>
            </a:extLst>
          </a:blip>
          <a:srcRect t="8753" b="8753"/>
          <a:stretch>
            <a:fillRect/>
          </a:stretch>
        </p:blipFill>
        <p:spPr/>
      </p:pic>
      <p:sp>
        <p:nvSpPr>
          <p:cNvPr id="3" name="Footer Placeholder 2"/>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2</a:t>
            </a:fld>
            <a:endParaRPr lang="en-US" dirty="0"/>
          </a:p>
        </p:txBody>
      </p:sp>
    </p:spTree>
    <p:extLst>
      <p:ext uri="{BB962C8B-B14F-4D97-AF65-F5344CB8AC3E}">
        <p14:creationId xmlns:p14="http://schemas.microsoft.com/office/powerpoint/2010/main" val="703033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218"/>
            <a:ext cx="8229600" cy="2320662"/>
          </a:xfrm>
        </p:spPr>
        <p:txBody>
          <a:bodyPr>
            <a:normAutofit/>
          </a:bodyPr>
          <a:lstStyle/>
          <a:p>
            <a:r>
              <a:rPr lang="en-US" sz="3100" dirty="0" smtClean="0"/>
              <a:t>Parallel </a:t>
            </a:r>
            <a:r>
              <a:rPr lang="en-US" sz="3100" dirty="0"/>
              <a:t>processes going on outside and inside the education </a:t>
            </a:r>
            <a:r>
              <a:rPr lang="en-US" sz="3100" dirty="0" smtClean="0"/>
              <a:t>system, which undermine the rights of disabled people: </a:t>
            </a:r>
            <a:r>
              <a:rPr lang="en-US" sz="3100" dirty="0"/>
              <a:t/>
            </a:r>
            <a:br>
              <a:rPr lang="en-US" sz="3100" dirty="0"/>
            </a:br>
            <a:endParaRPr lang="en-US" sz="3100" dirty="0"/>
          </a:p>
        </p:txBody>
      </p:sp>
      <p:sp>
        <p:nvSpPr>
          <p:cNvPr id="3" name="Content Placeholder 2"/>
          <p:cNvSpPr>
            <a:spLocks noGrp="1"/>
          </p:cNvSpPr>
          <p:nvPr>
            <p:ph idx="1"/>
          </p:nvPr>
        </p:nvSpPr>
        <p:spPr/>
        <p:txBody>
          <a:bodyPr>
            <a:normAutofit fontScale="92500" lnSpcReduction="20000"/>
          </a:bodyPr>
          <a:lstStyle/>
          <a:p>
            <a:r>
              <a:rPr lang="en-US" dirty="0" smtClean="0"/>
              <a:t>System dominated by assessment, categorization, re-categorization</a:t>
            </a:r>
          </a:p>
          <a:p>
            <a:r>
              <a:rPr lang="en-US" dirty="0" smtClean="0"/>
              <a:t>A failure to listen to the voices of disabled people</a:t>
            </a:r>
          </a:p>
          <a:p>
            <a:r>
              <a:rPr lang="en-US" dirty="0" smtClean="0"/>
              <a:t>Government and media rhetoric which is undermines inclusion and the rights of disabled people.</a:t>
            </a:r>
          </a:p>
          <a:p>
            <a:r>
              <a:rPr lang="en-US" dirty="0" smtClean="0"/>
              <a:t>Encroaching privatisation of parts of the welfare state and the education system</a:t>
            </a:r>
          </a:p>
          <a:p>
            <a:r>
              <a:rPr lang="en-US" dirty="0" smtClean="0"/>
              <a:t>Hidden and bureaucratic mechanisms which allow the growth of practices which contradict Equality legislation.</a:t>
            </a:r>
          </a:p>
          <a:p>
            <a:pPr marL="0" indent="0">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20</a:t>
            </a:fld>
            <a:endParaRPr lang="en-US" dirty="0"/>
          </a:p>
        </p:txBody>
      </p:sp>
    </p:spTree>
    <p:extLst>
      <p:ext uri="{BB962C8B-B14F-4D97-AF65-F5344CB8AC3E}">
        <p14:creationId xmlns:p14="http://schemas.microsoft.com/office/powerpoint/2010/main" val="4185642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Outline of presentation</a:t>
            </a:r>
            <a:r>
              <a:rPr lang="en-GB" dirty="0" smtClean="0"/>
              <a:t/>
            </a:r>
            <a:br>
              <a:rPr lang="en-GB" dirty="0" smtClean="0"/>
            </a:br>
            <a:endParaRPr lang="en-US" dirty="0"/>
          </a:p>
        </p:txBody>
      </p:sp>
      <p:sp>
        <p:nvSpPr>
          <p:cNvPr id="3" name="Content Placeholder 2"/>
          <p:cNvSpPr>
            <a:spLocks noGrp="1"/>
          </p:cNvSpPr>
          <p:nvPr>
            <p:ph idx="1"/>
          </p:nvPr>
        </p:nvSpPr>
        <p:spPr/>
        <p:txBody>
          <a:bodyPr>
            <a:normAutofit/>
          </a:bodyPr>
          <a:lstStyle/>
          <a:p>
            <a:pPr lvl="0"/>
            <a:r>
              <a:rPr lang="en-GB" dirty="0" smtClean="0"/>
              <a:t>Brief overview of wider policy context in relation to Disability</a:t>
            </a:r>
          </a:p>
          <a:p>
            <a:r>
              <a:rPr lang="en-GB" dirty="0" smtClean="0"/>
              <a:t>Education </a:t>
            </a:r>
            <a:r>
              <a:rPr lang="en-GB" dirty="0"/>
              <a:t>policy in relation to </a:t>
            </a:r>
            <a:r>
              <a:rPr lang="en-GB" dirty="0" smtClean="0"/>
              <a:t>‘special </a:t>
            </a:r>
            <a:r>
              <a:rPr lang="en-GB" dirty="0"/>
              <a:t>educational </a:t>
            </a:r>
            <a:r>
              <a:rPr lang="en-GB" dirty="0" smtClean="0"/>
              <a:t>needs’ </a:t>
            </a:r>
            <a:endParaRPr lang="en-GB" dirty="0"/>
          </a:p>
          <a:p>
            <a:pPr lvl="0"/>
            <a:r>
              <a:rPr lang="en-GB" dirty="0" smtClean="0"/>
              <a:t>The </a:t>
            </a:r>
            <a:r>
              <a:rPr lang="en-GB" dirty="0"/>
              <a:t>Children and Families </a:t>
            </a:r>
            <a:r>
              <a:rPr lang="en-GB" dirty="0" smtClean="0"/>
              <a:t>Act 2014</a:t>
            </a:r>
          </a:p>
          <a:p>
            <a:pPr lvl="0"/>
            <a:r>
              <a:rPr lang="en-GB" dirty="0" smtClean="0"/>
              <a:t>Reversal of trend towards greater inclusion</a:t>
            </a:r>
          </a:p>
          <a:p>
            <a:pPr marL="0" indent="0">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the policy wider context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Disabled people in England are currently at the receiving end of the most vindictive cuts in public expenditure.</a:t>
            </a:r>
          </a:p>
          <a:p>
            <a:r>
              <a:rPr lang="en-US" dirty="0" smtClean="0"/>
              <a:t>Cuts in Personal Independence Payments (PiP) are leaving people in poverty and unable to have the support they need to live independently and with dignity</a:t>
            </a:r>
          </a:p>
          <a:p>
            <a:r>
              <a:rPr lang="en-US" dirty="0" smtClean="0"/>
              <a:t>Government and media attack on ‘dependency’ and obsession with distinguishing ‘faux’ and ‘genuine’ disabled people.</a:t>
            </a:r>
          </a:p>
          <a:p>
            <a:pPr marL="0" indent="0">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4</a:t>
            </a:fld>
            <a:endParaRPr lang="en-US" dirty="0"/>
          </a:p>
        </p:txBody>
      </p:sp>
    </p:spTree>
    <p:extLst>
      <p:ext uri="{BB962C8B-B14F-4D97-AF65-F5344CB8AC3E}">
        <p14:creationId xmlns:p14="http://schemas.microsoft.com/office/powerpoint/2010/main" val="159245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lstStyle/>
          <a:p>
            <a:endParaRPr lang="en-US" dirty="0"/>
          </a:p>
        </p:txBody>
      </p:sp>
      <p:sp>
        <p:nvSpPr>
          <p:cNvPr id="3" name="Content Placeholder 2"/>
          <p:cNvSpPr>
            <a:spLocks noGrp="1"/>
          </p:cNvSpPr>
          <p:nvPr>
            <p:ph idx="1"/>
          </p:nvPr>
        </p:nvSpPr>
        <p:spPr>
          <a:xfrm>
            <a:off x="323528" y="1052736"/>
            <a:ext cx="8363272" cy="5073427"/>
          </a:xfrm>
        </p:spPr>
        <p:txBody>
          <a:bodyPr>
            <a:normAutofit fontScale="92500" lnSpcReduction="20000"/>
          </a:bodyPr>
          <a:lstStyle/>
          <a:p>
            <a:r>
              <a:rPr lang="en-US" dirty="0" smtClean="0"/>
              <a:t>Introduction of Work Capability Assessments (WCA) in 2007</a:t>
            </a:r>
          </a:p>
          <a:p>
            <a:r>
              <a:rPr lang="en-US" dirty="0" smtClean="0"/>
              <a:t>Partial privatization of services,</a:t>
            </a:r>
          </a:p>
          <a:p>
            <a:pPr marL="0" indent="0">
              <a:buNone/>
            </a:pPr>
            <a:r>
              <a:rPr lang="en-US" dirty="0" smtClean="0"/>
              <a:t>e.g. Lucrative contract given to ATOS, then MAXIMUS (£600,000,000)  to assess ‘capability for work’.</a:t>
            </a:r>
          </a:p>
          <a:p>
            <a:r>
              <a:rPr lang="en-US" dirty="0"/>
              <a:t>M</a:t>
            </a:r>
            <a:r>
              <a:rPr lang="en-US" dirty="0" smtClean="0"/>
              <a:t>any complaints of harsh treatment, tests held in </a:t>
            </a:r>
            <a:r>
              <a:rPr lang="en-US" dirty="0"/>
              <a:t>i</a:t>
            </a:r>
            <a:r>
              <a:rPr lang="en-US" dirty="0" smtClean="0"/>
              <a:t>naccessible buildings, damaging and inappropriate decisions</a:t>
            </a:r>
          </a:p>
          <a:p>
            <a:r>
              <a:rPr lang="en-US" dirty="0" smtClean="0"/>
              <a:t>WCA described as ‘’the </a:t>
            </a:r>
            <a:r>
              <a:rPr lang="en-US" dirty="0"/>
              <a:t>biggest single social policy failure of the last fifteen </a:t>
            </a:r>
            <a:r>
              <a:rPr lang="en-US" dirty="0" smtClean="0"/>
              <a:t>years”.</a:t>
            </a:r>
          </a:p>
          <a:p>
            <a:pPr marL="0" indent="0">
              <a:buNone/>
            </a:pPr>
            <a:r>
              <a:rPr lang="en-US" baseline="30000" dirty="0"/>
              <a:t> </a:t>
            </a:r>
            <a:r>
              <a:rPr lang="en-US" baseline="30000" dirty="0" smtClean="0"/>
              <a:t>                                                   (Senior economic advisor to the cabinet)</a:t>
            </a:r>
            <a:endParaRPr lang="en-US" dirty="0"/>
          </a:p>
          <a:p>
            <a:endParaRPr lang="en-US" dirty="0" smtClean="0"/>
          </a:p>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D54163-1A2D-184E-9408-0D95CDB8655C}" type="slidenum">
              <a:rPr lang="en-US" smtClean="0"/>
              <a:pPr/>
              <a:t>5</a:t>
            </a:fld>
            <a:endParaRPr lang="en-US" dirty="0"/>
          </a:p>
        </p:txBody>
      </p:sp>
    </p:spTree>
    <p:extLst>
      <p:ext uri="{BB962C8B-B14F-4D97-AF65-F5344CB8AC3E}">
        <p14:creationId xmlns:p14="http://schemas.microsoft.com/office/powerpoint/2010/main" val="32996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a malleable category?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‘Disability’ revealed as a social construct in the context of the neo-liberal agenda</a:t>
            </a:r>
          </a:p>
          <a:p>
            <a:r>
              <a:rPr lang="en-US" dirty="0" smtClean="0"/>
              <a:t>The state expands or shrinks the disability category in response to economic and social change. (Roulstone, 2015)</a:t>
            </a:r>
          </a:p>
          <a:p>
            <a:r>
              <a:rPr lang="en-US" dirty="0" smtClean="0"/>
              <a:t>Many disabled people are losing their ‘disabled’ status as a means by government of reducing costs</a:t>
            </a:r>
          </a:p>
          <a:p>
            <a:r>
              <a:rPr lang="en-US" dirty="0" smtClean="0"/>
              <a:t>Many wrongly declared ‘fit for work’ and their benefits reduced. Very limited possibilities of finding employment.</a:t>
            </a:r>
          </a:p>
          <a:p>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6</a:t>
            </a:fld>
            <a:endParaRPr lang="en-US" dirty="0"/>
          </a:p>
        </p:txBody>
      </p:sp>
    </p:spTree>
    <p:extLst>
      <p:ext uri="{BB962C8B-B14F-4D97-AF65-F5344CB8AC3E}">
        <p14:creationId xmlns:p14="http://schemas.microsoft.com/office/powerpoint/2010/main" val="3433174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this wider context relevant to education?</a:t>
            </a:r>
            <a:endParaRPr lang="en-US" dirty="0"/>
          </a:p>
        </p:txBody>
      </p:sp>
      <p:sp>
        <p:nvSpPr>
          <p:cNvPr id="3" name="Content Placeholder 2"/>
          <p:cNvSpPr>
            <a:spLocks noGrp="1"/>
          </p:cNvSpPr>
          <p:nvPr>
            <p:ph idx="1"/>
          </p:nvPr>
        </p:nvSpPr>
        <p:spPr>
          <a:xfrm>
            <a:off x="457200" y="1417638"/>
            <a:ext cx="8229600" cy="5107706"/>
          </a:xfrm>
        </p:spPr>
        <p:txBody>
          <a:bodyPr>
            <a:normAutofit fontScale="92500"/>
          </a:bodyPr>
          <a:lstStyle/>
          <a:p>
            <a:pPr marL="0" indent="0">
              <a:buNone/>
            </a:pPr>
            <a:r>
              <a:rPr lang="en-US" sz="2800" dirty="0" smtClean="0"/>
              <a:t>It demonstrates:</a:t>
            </a:r>
          </a:p>
          <a:p>
            <a:r>
              <a:rPr lang="en-US" sz="2800" dirty="0" smtClean="0"/>
              <a:t>The partial privatisation of public services and the shrinking role of the state</a:t>
            </a:r>
          </a:p>
          <a:p>
            <a:r>
              <a:rPr lang="en-US" sz="2800" dirty="0" smtClean="0"/>
              <a:t>The orchestration of a shift in cultural attitudes towards disability – sharpening of notion of the ‘deserving’ and the ‘non-deserving’</a:t>
            </a:r>
          </a:p>
          <a:p>
            <a:r>
              <a:rPr lang="en-US" sz="2800" dirty="0" smtClean="0"/>
              <a:t>The obsessive commitment to the  use of assessments and measurements to categorize and sort human beings</a:t>
            </a:r>
          </a:p>
          <a:p>
            <a:r>
              <a:rPr lang="en-US" sz="2800" dirty="0" smtClean="0"/>
              <a:t>The increasing dominance of the medical model </a:t>
            </a:r>
          </a:p>
          <a:p>
            <a:pPr marL="0" indent="0">
              <a:buNone/>
            </a:pPr>
            <a:r>
              <a:rPr lang="en-US" sz="2800" dirty="0" smtClean="0"/>
              <a:t>All of these features are to be found in current education policies.</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7</a:t>
            </a:fld>
            <a:endParaRPr lang="en-US" dirty="0"/>
          </a:p>
        </p:txBody>
      </p:sp>
    </p:spTree>
    <p:extLst>
      <p:ext uri="{BB962C8B-B14F-4D97-AF65-F5344CB8AC3E}">
        <p14:creationId xmlns:p14="http://schemas.microsoft.com/office/powerpoint/2010/main" val="3929594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VERY brief background to education policy</a:t>
            </a:r>
            <a:endParaRPr lang="en-US" dirty="0"/>
          </a:p>
        </p:txBody>
      </p:sp>
      <p:sp>
        <p:nvSpPr>
          <p:cNvPr id="3" name="Content Placeholder 2"/>
          <p:cNvSpPr>
            <a:spLocks noGrp="1"/>
          </p:cNvSpPr>
          <p:nvPr>
            <p:ph idx="1"/>
          </p:nvPr>
        </p:nvSpPr>
        <p:spPr/>
        <p:txBody>
          <a:bodyPr>
            <a:normAutofit fontScale="92500" lnSpcReduction="10000"/>
          </a:bodyPr>
          <a:lstStyle/>
          <a:p>
            <a:r>
              <a:rPr lang="en-US" dirty="0"/>
              <a:t>1944 Education Act - introduced 11 ‘categories of handicap’ (focus on ‘deficits’)</a:t>
            </a:r>
          </a:p>
          <a:p>
            <a:pPr marL="0" indent="0">
              <a:buNone/>
            </a:pPr>
            <a:r>
              <a:rPr lang="en-US" dirty="0"/>
              <a:t>    It drew in large numbers of disabled children    </a:t>
            </a:r>
          </a:p>
          <a:p>
            <a:pPr marL="0" indent="0">
              <a:buNone/>
            </a:pPr>
            <a:r>
              <a:rPr lang="en-US" dirty="0"/>
              <a:t>     (previously in ‘hospitals’ or other institutions)   </a:t>
            </a:r>
          </a:p>
          <a:p>
            <a:pPr marL="0" indent="0">
              <a:buNone/>
            </a:pPr>
            <a:r>
              <a:rPr lang="en-US" dirty="0"/>
              <a:t>     into the education system for the first time  </a:t>
            </a:r>
          </a:p>
          <a:p>
            <a:pPr marL="0" indent="0">
              <a:buNone/>
            </a:pPr>
            <a:r>
              <a:rPr lang="en-US" dirty="0"/>
              <a:t>    (i.e. 1944 Act widened participation)</a:t>
            </a:r>
          </a:p>
          <a:p>
            <a:r>
              <a:rPr lang="en-US" dirty="0"/>
              <a:t>1970 Education (Handicapped Children) Act completed this process. ALL children </a:t>
            </a:r>
            <a:r>
              <a:rPr lang="en-US" dirty="0" smtClean="0"/>
              <a:t>became part </a:t>
            </a:r>
            <a:r>
              <a:rPr lang="en-US" dirty="0"/>
              <a:t>of the education system and attend school.</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54163-1A2D-184E-9408-0D95CDB8655C}" type="slidenum">
              <a:rPr lang="en-US" smtClean="0"/>
              <a:pPr/>
              <a:t>8</a:t>
            </a:fld>
            <a:endParaRPr lang="en-US" dirty="0"/>
          </a:p>
        </p:txBody>
      </p:sp>
    </p:spTree>
    <p:extLst>
      <p:ext uri="{BB962C8B-B14F-4D97-AF65-F5344CB8AC3E}">
        <p14:creationId xmlns:p14="http://schemas.microsoft.com/office/powerpoint/2010/main" val="3926057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of the term “Special Educational Needs” (1981 Ed. Act)</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The Warnock Report (1978), leading to the 1981 Education Act,  challenged dominant assumptions about the nature and terminology of, for example,  ‘maladjusted children’.. ‘mentally retarded’ etc</a:t>
            </a:r>
          </a:p>
          <a:p>
            <a:r>
              <a:rPr lang="en-US" sz="2400" dirty="0" smtClean="0"/>
              <a:t>The 1981 Education Act introduced the term ‘special educational needs’ and new terminology which was intended to move away from the medicalised and deficit-driven language of the past, such as ‘handicapped’, ‘mentally retarded’, ‘deaf’ etc  , adopting the terms ‘emotional and behavioural disorders’, ‘learning difficulties’, hearing impairment etc.</a:t>
            </a:r>
          </a:p>
          <a:p>
            <a:r>
              <a:rPr lang="en-US" sz="2400" dirty="0" smtClean="0"/>
              <a:t>Introduced ‘statements’ of special educational need.</a:t>
            </a:r>
            <a:endParaRPr lang="en-US" sz="2400"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2CAA9-8D58-6E42-8776-1DFFB9B8880C}" type="slidenum">
              <a:rPr lang="en-US" smtClean="0"/>
              <a:pPr/>
              <a:t>9</a:t>
            </a:fld>
            <a:endParaRPr lang="en-US" dirty="0"/>
          </a:p>
        </p:txBody>
      </p:sp>
    </p:spTree>
    <p:extLst>
      <p:ext uri="{BB962C8B-B14F-4D97-AF65-F5344CB8AC3E}">
        <p14:creationId xmlns:p14="http://schemas.microsoft.com/office/powerpoint/2010/main" val="1189469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689</TotalTime>
  <Words>1464</Words>
  <Application>Microsoft Macintosh PowerPoint</Application>
  <PresentationFormat>On-screen Show (4:3)</PresentationFormat>
  <Paragraphs>117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ALTER – European Society for Disability Research 4th Annual Conference, Paris, 2-3 July 2015 Questioning contemporary societies  through the lens of disability  Disability, education and participation: a critical analysis of recent policy developments in England  Felicity Armstrong  Institute of Education, University of London</vt:lpstr>
      <vt:lpstr>PowerPoint Presentation</vt:lpstr>
      <vt:lpstr>Outline of presentation </vt:lpstr>
      <vt:lpstr>Disability: the policy wider context</vt:lpstr>
      <vt:lpstr>PowerPoint Presentation</vt:lpstr>
      <vt:lpstr>‘Disability’: a malleable category?</vt:lpstr>
      <vt:lpstr>Why is this wider context relevant to education?</vt:lpstr>
      <vt:lpstr>VERY brief background to education policy</vt:lpstr>
      <vt:lpstr>Introduction of the term “Special Educational Needs” (1981 Ed. Act)</vt:lpstr>
      <vt:lpstr>Problems with ‘SEN’ terminology</vt:lpstr>
      <vt:lpstr>The Children and Families Act 2014: main proposals relating to special educational needs</vt:lpstr>
      <vt:lpstr>PowerPoint Presentation</vt:lpstr>
      <vt:lpstr> Some criticism of the new Act  </vt:lpstr>
      <vt:lpstr>Trend towards increasing numbers of children attending special schools</vt:lpstr>
      <vt:lpstr>Numbers and percentages of children attending special schools</vt:lpstr>
      <vt:lpstr> </vt:lpstr>
      <vt:lpstr>Reasons behind the increase in numbers attending  segregated schools?</vt:lpstr>
      <vt:lpstr>PowerPoint Presentation</vt:lpstr>
      <vt:lpstr>Other barriers to inclusion</vt:lpstr>
      <vt:lpstr>Parallel processes going on outside and inside the education system, which undermine the rights of disabled people:  </vt:lpstr>
    </vt:vector>
  </TitlesOfParts>
  <Company>IOE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SENCO Conference Institute of Education Friday 7th November 2014</dc:title>
  <dc:creator>Felicity Armstrong</dc:creator>
  <cp:lastModifiedBy>Felicity Armstrong</cp:lastModifiedBy>
  <cp:revision>117</cp:revision>
  <dcterms:created xsi:type="dcterms:W3CDTF">2014-11-07T00:18:54Z</dcterms:created>
  <dcterms:modified xsi:type="dcterms:W3CDTF">2015-09-25T14:58:08Z</dcterms:modified>
</cp:coreProperties>
</file>