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73" r:id="rId3"/>
  </p:sldMasterIdLst>
  <p:notesMasterIdLst>
    <p:notesMasterId r:id="rId18"/>
  </p:notesMasterIdLst>
  <p:handoutMasterIdLst>
    <p:handoutMasterId r:id="rId19"/>
  </p:handoutMasterIdLst>
  <p:sldIdLst>
    <p:sldId id="257" r:id="rId4"/>
    <p:sldId id="369" r:id="rId5"/>
    <p:sldId id="359" r:id="rId6"/>
    <p:sldId id="357" r:id="rId7"/>
    <p:sldId id="343" r:id="rId8"/>
    <p:sldId id="366" r:id="rId9"/>
    <p:sldId id="349" r:id="rId10"/>
    <p:sldId id="347" r:id="rId11"/>
    <p:sldId id="350" r:id="rId12"/>
    <p:sldId id="348" r:id="rId13"/>
    <p:sldId id="351" r:id="rId14"/>
    <p:sldId id="353" r:id="rId15"/>
    <p:sldId id="308" r:id="rId16"/>
    <p:sldId id="367" r:id="rId17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1" autoAdjust="0"/>
    <p:restoredTop sz="94575" autoAdjust="0"/>
  </p:normalViewPr>
  <p:slideViewPr>
    <p:cSldViewPr>
      <p:cViewPr varScale="1">
        <p:scale>
          <a:sx n="70" d="100"/>
          <a:sy n="70" d="100"/>
        </p:scale>
        <p:origin x="9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9B9BB90-5CF5-4B5E-BF67-3356A78D15A2}" type="datetimeFigureOut">
              <a:rPr lang="it-IT"/>
              <a:pPr>
                <a:defRPr/>
              </a:pPr>
              <a:t>28/09/2015</a:t>
            </a:fld>
            <a:endParaRPr lang="it-IT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3E3960-9AF0-4524-9EB7-CB03EC0708C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909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u="none"/>
            </a:lvl1pPr>
          </a:lstStyle>
          <a:p>
            <a:fld id="{7F51A3E1-7103-4D82-807A-0553ADB50D2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633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BD609-D6C0-4E22-BC5E-1EFA58278CEA}" type="slidenum">
              <a:rPr lang="it-IT" altLang="it-IT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285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DA ROSSA OPT BOLOGNA RAS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029" name="Picture 5" descr="Alma-Mater TAGLI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07963"/>
            <a:ext cx="12922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2075" y="0"/>
            <a:ext cx="0" cy="1871663"/>
          </a:xfrm>
          <a:prstGeom prst="line">
            <a:avLst/>
          </a:prstGeom>
          <a:noFill/>
          <a:ln w="1905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870075"/>
            <a:ext cx="830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DA ROSSA 2 OPT BOLOGNA RAS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Alma-Mater TAGLIA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8" y="103188"/>
            <a:ext cx="84613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Line 4"/>
          <p:cNvSpPr>
            <a:spLocks noChangeAspect="1" noChangeShapeType="1"/>
          </p:cNvSpPr>
          <p:nvPr/>
        </p:nvSpPr>
        <p:spPr bwMode="auto">
          <a:xfrm>
            <a:off x="82550" y="0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3" name="Line 5"/>
          <p:cNvSpPr>
            <a:spLocks noChangeAspect="1" noChangeShapeType="1"/>
          </p:cNvSpPr>
          <p:nvPr/>
        </p:nvSpPr>
        <p:spPr bwMode="auto">
          <a:xfrm>
            <a:off x="0" y="1182688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6" descr="BANDA ROSSA 2 OPT BOLOGNA RAS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Alma-Mater TAGLIAT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8" y="103188"/>
            <a:ext cx="84613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Line 26"/>
          <p:cNvSpPr>
            <a:spLocks noChangeAspect="1" noChangeShapeType="1"/>
          </p:cNvSpPr>
          <p:nvPr userDrawn="1"/>
        </p:nvSpPr>
        <p:spPr bwMode="auto">
          <a:xfrm>
            <a:off x="82550" y="0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7" name="Line 27"/>
          <p:cNvSpPr>
            <a:spLocks noChangeAspect="1" noChangeShapeType="1"/>
          </p:cNvSpPr>
          <p:nvPr userDrawn="1"/>
        </p:nvSpPr>
        <p:spPr bwMode="auto">
          <a:xfrm>
            <a:off x="0" y="1182688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8" name="Line 34"/>
          <p:cNvSpPr>
            <a:spLocks noChangeShapeType="1"/>
          </p:cNvSpPr>
          <p:nvPr userDrawn="1"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9" name="Line 35"/>
          <p:cNvSpPr>
            <a:spLocks noChangeShapeType="1"/>
          </p:cNvSpPr>
          <p:nvPr userDrawn="1"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a.caldin@unibo.i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alessia.cinotti2@unibo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sellaDiTesto 2"/>
          <p:cNvSpPr txBox="1">
            <a:spLocks noChangeArrowheads="1"/>
          </p:cNvSpPr>
          <p:nvPr/>
        </p:nvSpPr>
        <p:spPr bwMode="auto">
          <a:xfrm>
            <a:off x="1043608" y="4869160"/>
            <a:ext cx="7344742" cy="15388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u="none" dirty="0" smtClean="0"/>
              <a:t>Questioning </a:t>
            </a:r>
            <a:r>
              <a:rPr lang="en-US" sz="2000" u="none" dirty="0"/>
              <a:t>contemporary societies </a:t>
            </a:r>
          </a:p>
          <a:p>
            <a:pPr algn="ctr"/>
            <a:r>
              <a:rPr lang="en-US" sz="2000" u="none" dirty="0"/>
              <a:t>through the lens of disability</a:t>
            </a:r>
          </a:p>
          <a:p>
            <a:pPr algn="ctr"/>
            <a:r>
              <a:rPr lang="en-US" sz="2000" u="none" dirty="0"/>
              <a:t> </a:t>
            </a:r>
          </a:p>
          <a:p>
            <a:pPr algn="ctr"/>
            <a:r>
              <a:rPr lang="en-US" sz="1600" u="none" dirty="0"/>
              <a:t>4th Annual Conference of ALTER-ESDR</a:t>
            </a:r>
          </a:p>
          <a:p>
            <a:pPr algn="ctr"/>
            <a:r>
              <a:rPr lang="en-US" sz="1600" u="none" dirty="0"/>
              <a:t>Paris – France, 2-3 July 2015</a:t>
            </a: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763" y="1533525"/>
            <a:ext cx="9151937" cy="3239937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it-IT" dirty="0">
                <a:latin typeface="+mn-lt"/>
              </a:rPr>
              <a:t/>
            </a:r>
            <a:br>
              <a:rPr lang="it-IT" dirty="0">
                <a:latin typeface="+mn-lt"/>
              </a:rPr>
            </a:br>
            <a:r>
              <a:rPr lang="it-IT" dirty="0" err="1" smtClean="0">
                <a:latin typeface="+mn-lt"/>
              </a:rPr>
              <a:t>Fathers</a:t>
            </a:r>
            <a:r>
              <a:rPr lang="it-IT" dirty="0" smtClean="0">
                <a:latin typeface="+mn-lt"/>
              </a:rPr>
              <a:t> and </a:t>
            </a:r>
            <a:r>
              <a:rPr lang="it-IT" dirty="0" err="1" smtClean="0">
                <a:latin typeface="+mn-lt"/>
              </a:rPr>
              <a:t>children</a:t>
            </a:r>
            <a:r>
              <a:rPr lang="it-IT" dirty="0" smtClean="0">
                <a:latin typeface="+mn-lt"/>
              </a:rPr>
              <a:t> with </a:t>
            </a:r>
            <a:r>
              <a:rPr lang="it-IT" dirty="0" err="1" smtClean="0">
                <a:latin typeface="+mn-lt"/>
              </a:rPr>
              <a:t>disabilities</a:t>
            </a:r>
            <a:r>
              <a:rPr lang="it-IT" dirty="0" smtClean="0">
                <a:latin typeface="+mn-lt"/>
              </a:rPr>
              <a:t>. </a:t>
            </a:r>
            <a:r>
              <a:rPr lang="it-IT" dirty="0" smtClean="0">
                <a:latin typeface="+mn-lt"/>
              </a:rPr>
              <a:t>«</a:t>
            </a:r>
            <a:r>
              <a:rPr lang="it-IT" i="1" dirty="0" err="1" smtClean="0">
                <a:latin typeface="+mn-lt"/>
              </a:rPr>
              <a:t>Knowing</a:t>
            </a:r>
            <a:r>
              <a:rPr lang="it-IT" i="1" dirty="0" smtClean="0">
                <a:latin typeface="+mn-lt"/>
              </a:rPr>
              <a:t> </a:t>
            </a:r>
            <a:r>
              <a:rPr lang="it-IT" i="1" dirty="0" err="1" smtClean="0">
                <a:latin typeface="+mn-lt"/>
              </a:rPr>
              <a:t>how</a:t>
            </a:r>
            <a:r>
              <a:rPr lang="it-IT" i="1" dirty="0" smtClean="0">
                <a:latin typeface="+mn-lt"/>
              </a:rPr>
              <a:t> to </a:t>
            </a:r>
            <a:r>
              <a:rPr lang="it-IT" i="1" dirty="0" err="1" smtClean="0">
                <a:latin typeface="+mn-lt"/>
              </a:rPr>
              <a:t>wait</a:t>
            </a:r>
            <a:r>
              <a:rPr lang="it-IT" i="1" dirty="0" smtClean="0">
                <a:latin typeface="+mn-lt"/>
              </a:rPr>
              <a:t>»</a:t>
            </a:r>
            <a:r>
              <a:rPr lang="it-IT" dirty="0" smtClean="0">
                <a:latin typeface="+mn-lt"/>
              </a:rPr>
              <a:t/>
            </a:r>
            <a:br>
              <a:rPr lang="it-IT" dirty="0" smtClean="0">
                <a:latin typeface="+mn-lt"/>
              </a:rPr>
            </a:br>
            <a:r>
              <a:rPr lang="it-IT" dirty="0" smtClean="0">
                <a:latin typeface="+mn-lt"/>
              </a:rPr>
              <a:t/>
            </a:r>
            <a:br>
              <a:rPr lang="it-IT" dirty="0" smtClean="0">
                <a:latin typeface="+mn-lt"/>
              </a:rPr>
            </a:br>
            <a:r>
              <a:rPr lang="it-IT" sz="3200" dirty="0" smtClean="0">
                <a:latin typeface="+mn-lt"/>
              </a:rPr>
              <a:t>Roberta Caldin and Alessia Cinotti</a:t>
            </a:r>
            <a:endParaRPr lang="it-IT" dirty="0">
              <a:latin typeface="+mn-lt"/>
            </a:endParaRPr>
          </a:p>
        </p:txBody>
      </p:sp>
      <p:sp>
        <p:nvSpPr>
          <p:cNvPr id="6148" name="Rettangolo 6"/>
          <p:cNvSpPr>
            <a:spLocks noChangeArrowheads="1"/>
          </p:cNvSpPr>
          <p:nvPr/>
        </p:nvSpPr>
        <p:spPr bwMode="auto">
          <a:xfrm>
            <a:off x="0" y="0"/>
            <a:ext cx="9144000" cy="17732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it-IT" altLang="it-IT"/>
          </a:p>
        </p:txBody>
      </p:sp>
      <p:pic>
        <p:nvPicPr>
          <p:cNvPr id="6149" name="Immagin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813" y="68263"/>
            <a:ext cx="27463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err="1" smtClean="0"/>
              <a:t>Words</a:t>
            </a:r>
            <a:endParaRPr lang="it-IT" altLang="it-IT" dirty="0" smtClean="0"/>
          </a:p>
        </p:txBody>
      </p:sp>
      <p:pic>
        <p:nvPicPr>
          <p:cNvPr id="16387" name="Immagine 2"/>
          <p:cNvPicPr>
            <a:picLocks noChangeAspect="1"/>
          </p:cNvPicPr>
          <p:nvPr/>
        </p:nvPicPr>
        <p:blipFill>
          <a:blip r:embed="rId2" cstate="print"/>
          <a:srcRect l="32372" t="48318" r="40009" b="17230"/>
          <a:stretch>
            <a:fillRect/>
          </a:stretch>
        </p:blipFill>
        <p:spPr bwMode="auto">
          <a:xfrm>
            <a:off x="1322388" y="1484313"/>
            <a:ext cx="649922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 </a:t>
            </a:r>
            <a:r>
              <a:rPr lang="it-IT" altLang="it-IT" dirty="0" err="1" smtClean="0"/>
              <a:t>Rules</a:t>
            </a:r>
            <a:endParaRPr lang="it-IT" altLang="it-IT" dirty="0" smtClean="0"/>
          </a:p>
        </p:txBody>
      </p:sp>
      <p:pic>
        <p:nvPicPr>
          <p:cNvPr id="17411" name="Immagine 2"/>
          <p:cNvPicPr>
            <a:picLocks noChangeAspect="1"/>
          </p:cNvPicPr>
          <p:nvPr/>
        </p:nvPicPr>
        <p:blipFill>
          <a:blip r:embed="rId2" cstate="print"/>
          <a:srcRect l="34164" t="49026" r="42998" b="17505"/>
          <a:stretch>
            <a:fillRect/>
          </a:stretch>
        </p:blipFill>
        <p:spPr bwMode="auto">
          <a:xfrm>
            <a:off x="1920875" y="1557338"/>
            <a:ext cx="530225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Learning</a:t>
            </a:r>
          </a:p>
        </p:txBody>
      </p:sp>
      <p:pic>
        <p:nvPicPr>
          <p:cNvPr id="18435" name="Immagine 1"/>
          <p:cNvPicPr>
            <a:picLocks noChangeAspect="1"/>
          </p:cNvPicPr>
          <p:nvPr/>
        </p:nvPicPr>
        <p:blipFill>
          <a:blip r:embed="rId2" cstate="print"/>
          <a:srcRect l="34312" t="49026" r="41890" b="17505"/>
          <a:stretch>
            <a:fillRect/>
          </a:stretch>
        </p:blipFill>
        <p:spPr bwMode="auto">
          <a:xfrm>
            <a:off x="1846263" y="1417638"/>
            <a:ext cx="5451475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http://upload.wikimedia.org/wikipedia/en/b/b6/The_Empire_of_Light_M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45300"/>
          </a:xfrm>
          <a:solidFill>
            <a:schemeClr val="bg1">
              <a:alpha val="81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endParaRPr lang="it-IT" b="1" dirty="0" smtClean="0"/>
          </a:p>
          <a:p>
            <a:pPr marL="0" indent="0">
              <a:buFontTx/>
              <a:buNone/>
              <a:defRPr/>
            </a:pPr>
            <a:endParaRPr lang="it-IT" sz="2800" b="1" dirty="0" smtClean="0"/>
          </a:p>
          <a:p>
            <a:pPr marL="0" indent="0">
              <a:buFontTx/>
              <a:buNone/>
              <a:defRPr/>
            </a:pPr>
            <a:r>
              <a:rPr lang="it-IT" sz="2800" b="1" dirty="0"/>
              <a:t> </a:t>
            </a:r>
            <a:r>
              <a:rPr lang="it-IT" sz="2800" b="1" dirty="0" smtClean="0"/>
              <a:t>                Third </a:t>
            </a:r>
            <a:r>
              <a:rPr lang="it-IT" sz="2800" b="1" dirty="0" err="1" smtClean="0"/>
              <a:t>point</a:t>
            </a:r>
            <a:r>
              <a:rPr lang="it-IT" sz="2800" b="1" dirty="0" smtClean="0"/>
              <a:t>: </a:t>
            </a:r>
            <a:r>
              <a:rPr lang="it-IT" sz="2800" b="1" dirty="0" err="1" smtClean="0"/>
              <a:t>knowing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how</a:t>
            </a:r>
            <a:r>
              <a:rPr lang="it-IT" sz="2800" b="1" dirty="0" smtClean="0"/>
              <a:t> to </a:t>
            </a:r>
            <a:r>
              <a:rPr lang="it-IT" sz="2800" b="1" dirty="0" err="1" smtClean="0"/>
              <a:t>wait</a:t>
            </a:r>
            <a:endParaRPr lang="it-IT" sz="2800" b="1" dirty="0" smtClean="0"/>
          </a:p>
          <a:p>
            <a:pPr marL="0" indent="0">
              <a:buFontTx/>
              <a:buNone/>
              <a:defRPr/>
            </a:pPr>
            <a:endParaRPr lang="it-IT" sz="2800" b="1" dirty="0"/>
          </a:p>
          <a:p>
            <a:pPr marL="0" indent="0">
              <a:buNone/>
              <a:defRPr/>
            </a:pPr>
            <a:r>
              <a:rPr lang="en-GB" sz="2800" dirty="0"/>
              <a:t>F</a:t>
            </a:r>
            <a:r>
              <a:rPr lang="en-GB" sz="2800" dirty="0" smtClean="0"/>
              <a:t>athers</a:t>
            </a:r>
            <a:r>
              <a:rPr lang="en-GB" sz="2800" dirty="0"/>
              <a:t>, more so than mothers, appear </a:t>
            </a:r>
            <a:r>
              <a:rPr lang="en-GB" sz="2800" i="1" dirty="0"/>
              <a:t>sufficiently </a:t>
            </a:r>
            <a:r>
              <a:rPr lang="en-GB" sz="2800" dirty="0"/>
              <a:t>able to bring emancipating elements to the relationship with the child. Fathers knowing how in their own personal fatigue to calibrate the assistance given to the child, without exceeding in a cumbersome parental presence. Like in a game of mirrors, the child can in turn learn to “know how to be” in his own frustration, learning to manage his fears </a:t>
            </a:r>
            <a:r>
              <a:rPr lang="en-GB" sz="2800" i="1" dirty="0"/>
              <a:t>and </a:t>
            </a:r>
            <a:r>
              <a:rPr lang="en-GB" sz="2800" dirty="0"/>
              <a:t>his efforts, in a protected context like that of the family.</a:t>
            </a:r>
            <a:endParaRPr lang="it-IT" sz="2800" dirty="0"/>
          </a:p>
          <a:p>
            <a:pPr marL="0" indent="0">
              <a:buFontTx/>
              <a:buNone/>
              <a:defRPr/>
            </a:pPr>
            <a:endParaRPr lang="it-IT" sz="2800" b="1" dirty="0" smtClean="0"/>
          </a:p>
          <a:p>
            <a:pPr marL="0" indent="0">
              <a:buFontTx/>
              <a:buNone/>
              <a:defRPr/>
            </a:pPr>
            <a:endParaRPr lang="it-IT" dirty="0"/>
          </a:p>
          <a:p>
            <a:pPr marL="0" indent="0" algn="just">
              <a:buFontTx/>
              <a:buNone/>
              <a:defRPr/>
            </a:pPr>
            <a:endParaRPr lang="it-IT" dirty="0"/>
          </a:p>
          <a:p>
            <a:pPr marL="0" indent="0" algn="just">
              <a:buFontTx/>
              <a:buNone/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http://upload.wikimedia.org/wikipedia/en/b/b6/The_Empire_of_Light_M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45300"/>
          </a:xfrm>
          <a:solidFill>
            <a:schemeClr val="bg1">
              <a:alpha val="81000"/>
            </a:schemeClr>
          </a:solidFill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it-IT" b="1" dirty="0"/>
          </a:p>
          <a:p>
            <a:pPr marL="0" indent="0" algn="ctr">
              <a:buFontTx/>
              <a:buNone/>
              <a:defRPr/>
            </a:pPr>
            <a:endParaRPr lang="it-IT" sz="3600" b="1" dirty="0"/>
          </a:p>
          <a:p>
            <a:pPr marL="0" indent="0" algn="ctr">
              <a:buFontTx/>
              <a:buNone/>
              <a:defRPr/>
            </a:pPr>
            <a:r>
              <a:rPr lang="it-IT" sz="3600" b="1" dirty="0" smtClean="0"/>
              <a:t> </a:t>
            </a:r>
            <a:r>
              <a:rPr lang="it-IT" sz="4400" b="1" dirty="0" err="1" smtClean="0"/>
              <a:t>Thank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you</a:t>
            </a:r>
            <a:r>
              <a:rPr lang="it-IT" sz="4400" b="1" dirty="0" smtClean="0"/>
              <a:t>!</a:t>
            </a:r>
          </a:p>
          <a:p>
            <a:pPr marL="0" indent="0" algn="ctr">
              <a:buFontTx/>
              <a:buNone/>
              <a:defRPr/>
            </a:pPr>
            <a:endParaRPr lang="it-IT" sz="2800" b="1" dirty="0"/>
          </a:p>
          <a:p>
            <a:pPr marL="0" indent="0" algn="ctr">
              <a:buFontTx/>
              <a:buNone/>
              <a:defRPr/>
            </a:pPr>
            <a:endParaRPr lang="it-IT" sz="2800" b="1" dirty="0" smtClean="0"/>
          </a:p>
          <a:p>
            <a:pPr marL="0" indent="0" algn="ctr">
              <a:buFontTx/>
              <a:buNone/>
              <a:defRPr/>
            </a:pPr>
            <a:endParaRPr lang="it-IT" sz="2800" b="1" dirty="0" smtClean="0"/>
          </a:p>
          <a:p>
            <a:pPr marL="0" indent="0" algn="ctr">
              <a:buFontTx/>
              <a:buNone/>
              <a:defRPr/>
            </a:pPr>
            <a:endParaRPr lang="it-IT" sz="2800" b="1" dirty="0" smtClean="0"/>
          </a:p>
          <a:p>
            <a:pPr marL="0" indent="0" algn="ctr">
              <a:buFontTx/>
              <a:buNone/>
              <a:defRPr/>
            </a:pPr>
            <a:r>
              <a:rPr lang="it-IT" sz="2800" b="1" dirty="0" smtClean="0"/>
              <a:t>Email: </a:t>
            </a:r>
            <a:r>
              <a:rPr lang="it-IT" sz="2800" b="1" dirty="0" smtClean="0">
                <a:hlinkClick r:id="rId3"/>
              </a:rPr>
              <a:t>roberta.caldin@unibo.it</a:t>
            </a:r>
            <a:endParaRPr lang="it-IT" sz="2800" b="1" dirty="0" smtClean="0"/>
          </a:p>
          <a:p>
            <a:pPr marL="0" indent="0" algn="ctr">
              <a:buFontTx/>
              <a:buNone/>
              <a:defRPr/>
            </a:pPr>
            <a:r>
              <a:rPr lang="it-IT" sz="2800" b="1" dirty="0" smtClean="0"/>
              <a:t>Email: </a:t>
            </a:r>
            <a:r>
              <a:rPr lang="it-IT" sz="2800" b="1" dirty="0" smtClean="0">
                <a:hlinkClick r:id="rId4"/>
              </a:rPr>
              <a:t>alessia.cinotti2@unibo.it</a:t>
            </a:r>
            <a:endParaRPr lang="it-IT" sz="2800" b="1" dirty="0" smtClean="0"/>
          </a:p>
          <a:p>
            <a:pPr marL="0" indent="0">
              <a:buFontTx/>
              <a:buNone/>
              <a:defRPr/>
            </a:pPr>
            <a:endParaRPr lang="it-IT" sz="2800" b="1" dirty="0" smtClean="0"/>
          </a:p>
          <a:p>
            <a:pPr marL="0" indent="0">
              <a:buFontTx/>
              <a:buNone/>
              <a:defRPr/>
            </a:pPr>
            <a:endParaRPr lang="it-IT" dirty="0"/>
          </a:p>
          <a:p>
            <a:pPr marL="0" indent="0" algn="just">
              <a:buFontTx/>
              <a:buNone/>
              <a:defRPr/>
            </a:pPr>
            <a:endParaRPr lang="it-IT" dirty="0"/>
          </a:p>
          <a:p>
            <a:pPr marL="0" indent="0" algn="just">
              <a:buFontTx/>
              <a:buNone/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62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3600" dirty="0" smtClean="0"/>
              <a:t>The </a:t>
            </a:r>
            <a:r>
              <a:rPr lang="it-IT" altLang="it-IT" sz="3600" i="1" dirty="0" err="1" smtClean="0"/>
              <a:t>places</a:t>
            </a:r>
            <a:r>
              <a:rPr lang="it-IT" altLang="it-IT" sz="3600" dirty="0" smtClean="0"/>
              <a:t> of the </a:t>
            </a:r>
            <a:r>
              <a:rPr lang="it-IT" altLang="it-IT" sz="3600" dirty="0" err="1" smtClean="0"/>
              <a:t>research</a:t>
            </a:r>
            <a:endParaRPr lang="it-IT" altLang="it-IT" sz="3600" dirty="0" smtClean="0"/>
          </a:p>
        </p:txBody>
      </p:sp>
      <p:sp>
        <p:nvSpPr>
          <p:cNvPr id="7171" name="Segnaposto contenuto 1"/>
          <p:cNvSpPr>
            <a:spLocks noGrp="1"/>
          </p:cNvSpPr>
          <p:nvPr>
            <p:ph idx="1"/>
          </p:nvPr>
        </p:nvSpPr>
        <p:spPr bwMode="auto">
          <a:xfrm>
            <a:off x="250825" y="2060848"/>
            <a:ext cx="4753223" cy="374441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it-IT" altLang="it-IT" sz="2400" b="1" dirty="0" smtClean="0"/>
              <a:t>Bologna University (</a:t>
            </a:r>
            <a:r>
              <a:rPr lang="it-IT" altLang="it-IT" sz="2400" b="1" dirty="0" err="1" smtClean="0"/>
              <a:t>Italy</a:t>
            </a:r>
            <a:r>
              <a:rPr lang="it-IT" altLang="it-IT" sz="2400" b="1" dirty="0" smtClean="0"/>
              <a:t>)</a:t>
            </a:r>
          </a:p>
          <a:p>
            <a:pPr marL="0" indent="0">
              <a:buNone/>
              <a:defRPr/>
            </a:pPr>
            <a:r>
              <a:rPr lang="it-IT" altLang="it-IT" sz="2000" dirty="0" smtClean="0"/>
              <a:t>Roberta Caldin e Alessia Cinotti</a:t>
            </a:r>
            <a:endParaRPr lang="it-IT" altLang="it-IT" sz="2000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altLang="it-IT" sz="2400" b="1" dirty="0" smtClean="0"/>
              <a:t>Roma3 University (</a:t>
            </a:r>
            <a:r>
              <a:rPr lang="it-IT" altLang="it-IT" sz="2400" b="1" dirty="0" err="1" smtClean="0"/>
              <a:t>Italy</a:t>
            </a:r>
            <a:r>
              <a:rPr lang="it-IT" altLang="it-IT" sz="2400" b="1" dirty="0" smtClean="0"/>
              <a:t>)</a:t>
            </a:r>
          </a:p>
          <a:p>
            <a:pPr marL="0" indent="0">
              <a:buNone/>
              <a:defRPr/>
            </a:pPr>
            <a:r>
              <a:rPr lang="it-IT" altLang="it-IT" sz="2000" dirty="0" smtClean="0"/>
              <a:t>Fabio Bocci e Francesca M. Corsi</a:t>
            </a:r>
            <a:endParaRPr lang="it-IT" altLang="it-IT" sz="2000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altLang="it-IT" sz="2400" b="1" dirty="0" smtClean="0"/>
              <a:t>Padova University (</a:t>
            </a:r>
            <a:r>
              <a:rPr lang="it-IT" altLang="it-IT" sz="2400" b="1" dirty="0" err="1" smtClean="0"/>
              <a:t>Italy</a:t>
            </a:r>
            <a:r>
              <a:rPr lang="it-IT" altLang="it-IT" sz="2400" b="1" dirty="0" smtClean="0"/>
              <a:t>)</a:t>
            </a:r>
          </a:p>
          <a:p>
            <a:pPr marL="0" indent="0">
              <a:buNone/>
              <a:defRPr/>
            </a:pPr>
            <a:r>
              <a:rPr lang="it-IT" altLang="it-IT" sz="2000" dirty="0" smtClean="0"/>
              <a:t>Simone </a:t>
            </a:r>
            <a:r>
              <a:rPr lang="it-IT" altLang="it-IT" sz="2000" dirty="0" err="1" smtClean="0"/>
              <a:t>Visentin</a:t>
            </a:r>
            <a:endParaRPr lang="it-IT" altLang="it-IT" sz="2000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altLang="it-IT" sz="2400" b="1" dirty="0" err="1"/>
              <a:t>Université</a:t>
            </a:r>
            <a:r>
              <a:rPr lang="it-IT" altLang="it-IT" sz="2400" b="1" dirty="0"/>
              <a:t> </a:t>
            </a:r>
            <a:r>
              <a:rPr lang="it-IT" altLang="it-IT" sz="2400" b="1" dirty="0" err="1" smtClean="0"/>
              <a:t>Catholique</a:t>
            </a:r>
            <a:r>
              <a:rPr lang="it-IT" altLang="it-IT" sz="2400" b="1" dirty="0" smtClean="0"/>
              <a:t> </a:t>
            </a:r>
          </a:p>
          <a:p>
            <a:pPr marL="0" indent="0">
              <a:buNone/>
              <a:defRPr/>
            </a:pPr>
            <a:r>
              <a:rPr lang="it-IT" altLang="it-IT" sz="2400" b="1" dirty="0" smtClean="0"/>
              <a:t>de </a:t>
            </a:r>
            <a:r>
              <a:rPr lang="it-IT" altLang="it-IT" sz="2400" b="1" dirty="0" smtClean="0"/>
              <a:t>Lyon (France</a:t>
            </a:r>
            <a:r>
              <a:rPr lang="it-IT" altLang="it-IT" sz="2400" b="1" dirty="0" smtClean="0"/>
              <a:t>)</a:t>
            </a:r>
          </a:p>
          <a:p>
            <a:pPr marL="0" indent="0">
              <a:buNone/>
              <a:defRPr/>
            </a:pPr>
            <a:r>
              <a:rPr lang="it-IT" altLang="it-IT" sz="2000" dirty="0" smtClean="0"/>
              <a:t>Margherita </a:t>
            </a:r>
            <a:r>
              <a:rPr lang="it-IT" altLang="it-IT" sz="2000" dirty="0" err="1" smtClean="0"/>
              <a:t>Merucci</a:t>
            </a:r>
            <a:endParaRPr lang="it-IT" altLang="it-IT" sz="2000" dirty="0" smtClean="0"/>
          </a:p>
        </p:txBody>
      </p:sp>
      <p:pic>
        <p:nvPicPr>
          <p:cNvPr id="7172" name="Picture 5" descr="http://www.masters-consultants.com/_img/carteEurope.jpg"/>
          <p:cNvPicPr>
            <a:picLocks noChangeAspect="1" noChangeArrowheads="1"/>
          </p:cNvPicPr>
          <p:nvPr/>
        </p:nvPicPr>
        <p:blipFill>
          <a:blip r:embed="rId2" cstate="print"/>
          <a:srcRect r="36783" b="6206"/>
          <a:stretch>
            <a:fillRect/>
          </a:stretch>
        </p:blipFill>
        <p:spPr bwMode="auto">
          <a:xfrm>
            <a:off x="4356100" y="1190508"/>
            <a:ext cx="455612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Ovale 2"/>
          <p:cNvSpPr>
            <a:spLocks noChangeArrowheads="1"/>
          </p:cNvSpPr>
          <p:nvPr/>
        </p:nvSpPr>
        <p:spPr bwMode="auto">
          <a:xfrm>
            <a:off x="7815263" y="4505325"/>
            <a:ext cx="215900" cy="1873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it-IT" altLang="it-IT"/>
          </a:p>
        </p:txBody>
      </p:sp>
      <p:sp>
        <p:nvSpPr>
          <p:cNvPr id="7175" name="Ovale 12"/>
          <p:cNvSpPr>
            <a:spLocks noChangeArrowheads="1"/>
          </p:cNvSpPr>
          <p:nvPr/>
        </p:nvSpPr>
        <p:spPr bwMode="auto">
          <a:xfrm>
            <a:off x="7707313" y="4724400"/>
            <a:ext cx="215900" cy="1873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it-IT" altLang="it-IT"/>
          </a:p>
        </p:txBody>
      </p:sp>
      <p:sp>
        <p:nvSpPr>
          <p:cNvPr id="7176" name="Ovale 13"/>
          <p:cNvSpPr>
            <a:spLocks noChangeArrowheads="1"/>
          </p:cNvSpPr>
          <p:nvPr/>
        </p:nvSpPr>
        <p:spPr bwMode="auto">
          <a:xfrm>
            <a:off x="7923213" y="5157788"/>
            <a:ext cx="215900" cy="1857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it-IT" altLang="it-IT"/>
          </a:p>
        </p:txBody>
      </p:sp>
      <p:sp>
        <p:nvSpPr>
          <p:cNvPr id="7177" name="Ovale 14"/>
          <p:cNvSpPr>
            <a:spLocks noChangeArrowheads="1"/>
          </p:cNvSpPr>
          <p:nvPr/>
        </p:nvSpPr>
        <p:spPr bwMode="auto">
          <a:xfrm>
            <a:off x="6634163" y="4292600"/>
            <a:ext cx="215900" cy="1873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6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     University  </a:t>
            </a:r>
            <a:r>
              <a:rPr lang="it-IT" sz="3200" dirty="0" smtClean="0">
                <a:sym typeface="Wingdings" panose="05000000000000000000" pitchFamily="2" charset="2"/>
              </a:rPr>
              <a:t></a:t>
            </a:r>
            <a:r>
              <a:rPr lang="it-IT" sz="3200" dirty="0" smtClean="0"/>
              <a:t>  Early </a:t>
            </a:r>
            <a:r>
              <a:rPr lang="it-IT" sz="3200" dirty="0" err="1" smtClean="0"/>
              <a:t>childhood</a:t>
            </a:r>
            <a:r>
              <a:rPr lang="it-IT" sz="3200" dirty="0" smtClean="0"/>
              <a:t> </a:t>
            </a:r>
            <a:r>
              <a:rPr lang="it-IT" sz="3200" dirty="0" err="1" smtClean="0"/>
              <a:t>services</a:t>
            </a:r>
            <a:endParaRPr lang="it-IT" sz="3200" dirty="0"/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132856"/>
            <a:ext cx="8229600" cy="3993307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endParaRPr lang="it-IT" altLang="it-IT" sz="2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FontTx/>
              <a:buNone/>
              <a:defRPr/>
            </a:pPr>
            <a:r>
              <a:rPr lang="it-IT" altLang="it-IT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Bologna University</a:t>
            </a:r>
          </a:p>
          <a:p>
            <a:pPr algn="ctr">
              <a:buFontTx/>
              <a:buNone/>
              <a:defRPr/>
            </a:pPr>
            <a:r>
              <a:rPr lang="it-IT" altLang="it-IT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</a:t>
            </a:r>
            <a:r>
              <a:rPr lang="it-IT" altLang="it-IT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ith the </a:t>
            </a:r>
            <a:r>
              <a:rPr lang="it-IT" altLang="it-IT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collaboration</a:t>
            </a:r>
            <a:r>
              <a:rPr lang="it-IT" altLang="it-IT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of the </a:t>
            </a:r>
            <a:r>
              <a:rPr lang="it-IT" altLang="it-IT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Municipality</a:t>
            </a:r>
            <a:r>
              <a:rPr lang="it-IT" altLang="it-IT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it-IT" altLang="it-IT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Bologna City</a:t>
            </a:r>
          </a:p>
          <a:p>
            <a:pPr>
              <a:buFontTx/>
              <a:buNone/>
              <a:defRPr/>
            </a:pPr>
            <a:r>
              <a:rPr lang="it-IT" altLang="it-IT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(</a:t>
            </a:r>
            <a:r>
              <a:rPr lang="it-IT" altLang="it-IT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Department</a:t>
            </a:r>
            <a:r>
              <a:rPr lang="it-IT" altLang="it-IT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it-IT" altLang="it-IT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Education</a:t>
            </a:r>
            <a:r>
              <a:rPr lang="it-IT" altLang="it-IT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School)</a:t>
            </a:r>
          </a:p>
          <a:p>
            <a:pPr>
              <a:buFontTx/>
              <a:buNone/>
              <a:defRPr/>
            </a:pPr>
            <a:endParaRPr lang="it-IT" altLang="it-IT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FontTx/>
              <a:buNone/>
              <a:defRPr/>
            </a:pPr>
            <a:endParaRPr lang="it-IT" altLang="it-IT" dirty="0" smtClean="0"/>
          </a:p>
          <a:p>
            <a:pPr algn="r">
              <a:buFontTx/>
              <a:buNone/>
              <a:defRPr/>
            </a:pPr>
            <a:endParaRPr lang="it-IT" altLang="it-IT" dirty="0"/>
          </a:p>
        </p:txBody>
      </p:sp>
      <p:pic>
        <p:nvPicPr>
          <p:cNvPr id="2" name="Picture 6" descr="http://mimuovo.comune.bologna.it/SMARTiP-DynamicData/images/partner/logo-comune-bolog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652963"/>
            <a:ext cx="2151062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umetto 3 12"/>
          <p:cNvSpPr/>
          <p:nvPr/>
        </p:nvSpPr>
        <p:spPr bwMode="auto">
          <a:xfrm>
            <a:off x="4211638" y="4509120"/>
            <a:ext cx="4536826" cy="1944216"/>
          </a:xfrm>
          <a:prstGeom prst="wedgeEllipseCallout">
            <a:avLst>
              <a:gd name="adj1" fmla="val -91546"/>
              <a:gd name="adj2" fmla="val -39637"/>
            </a:avLst>
          </a:prstGeom>
          <a:solidFill>
            <a:schemeClr val="accent3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it-IT" altLang="it-IT" sz="2400" b="1" u="none" dirty="0" smtClean="0">
                <a:latin typeface="Arial" panose="020B0604020202020204" pitchFamily="34" charset="0"/>
              </a:rPr>
              <a:t>15 </a:t>
            </a:r>
            <a:r>
              <a:rPr lang="it-IT" altLang="it-IT" sz="2400" u="none" dirty="0" smtClean="0">
                <a:latin typeface="Arial" panose="020B0604020202020204" pitchFamily="34" charset="0"/>
              </a:rPr>
              <a:t>nursery </a:t>
            </a:r>
            <a:r>
              <a:rPr lang="it-IT" altLang="it-IT" sz="2400" u="none" dirty="0" err="1" smtClean="0">
                <a:latin typeface="Arial" panose="020B0604020202020204" pitchFamily="34" charset="0"/>
              </a:rPr>
              <a:t>school</a:t>
            </a:r>
            <a:endParaRPr lang="it-IT" altLang="it-IT" sz="2400" u="none" dirty="0" smtClean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it-IT" altLang="it-IT" sz="2000" u="none" dirty="0" smtClean="0">
                <a:latin typeface="Arial" panose="020B0604020202020204" pitchFamily="34" charset="0"/>
              </a:rPr>
              <a:t>(0-3 </a:t>
            </a:r>
            <a:r>
              <a:rPr lang="it-IT" altLang="it-IT" sz="2000" u="none" dirty="0" err="1" smtClean="0">
                <a:latin typeface="Arial" panose="020B0604020202020204" pitchFamily="34" charset="0"/>
              </a:rPr>
              <a:t>years</a:t>
            </a:r>
            <a:r>
              <a:rPr lang="it-IT" altLang="it-IT" sz="2000" u="none" dirty="0" smtClean="0">
                <a:latin typeface="Arial" panose="020B0604020202020204" pitchFamily="34" charset="0"/>
              </a:rPr>
              <a:t> </a:t>
            </a:r>
            <a:r>
              <a:rPr lang="it-IT" altLang="it-IT" sz="2000" u="none" dirty="0" err="1" smtClean="0">
                <a:latin typeface="Arial" panose="020B0604020202020204" pitchFamily="34" charset="0"/>
              </a:rPr>
              <a:t>old</a:t>
            </a:r>
            <a:r>
              <a:rPr lang="it-IT" altLang="it-IT" sz="2000" u="none" dirty="0" smtClean="0">
                <a:latin typeface="Arial" panose="020B0604020202020204" pitchFamily="34" charset="0"/>
              </a:rPr>
              <a:t>)</a:t>
            </a:r>
            <a:endParaRPr lang="it-IT" altLang="it-IT" sz="2000" u="none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it-IT" altLang="it-IT" sz="2400" b="1" u="none" dirty="0">
                <a:latin typeface="Arial" panose="020B0604020202020204" pitchFamily="34" charset="0"/>
              </a:rPr>
              <a:t>25</a:t>
            </a:r>
            <a:r>
              <a:rPr lang="it-IT" altLang="it-IT" sz="2400" u="none" dirty="0">
                <a:latin typeface="Arial" panose="020B0604020202020204" pitchFamily="34" charset="0"/>
              </a:rPr>
              <a:t> </a:t>
            </a:r>
            <a:r>
              <a:rPr lang="it-IT" altLang="it-IT" sz="2400" u="none" dirty="0" smtClean="0">
                <a:latin typeface="Arial" panose="020B0604020202020204" pitchFamily="34" charset="0"/>
              </a:rPr>
              <a:t>kindergarten</a:t>
            </a:r>
          </a:p>
          <a:p>
            <a:pPr algn="ctr">
              <a:defRPr/>
            </a:pPr>
            <a:r>
              <a:rPr lang="it-IT" altLang="it-IT" sz="2000" u="none" dirty="0" smtClean="0">
                <a:latin typeface="Arial" panose="020B0604020202020204" pitchFamily="34" charset="0"/>
              </a:rPr>
              <a:t>(4-6 </a:t>
            </a:r>
            <a:r>
              <a:rPr lang="it-IT" altLang="it-IT" sz="2000" u="none" dirty="0" err="1" smtClean="0">
                <a:latin typeface="Arial" panose="020B0604020202020204" pitchFamily="34" charset="0"/>
              </a:rPr>
              <a:t>years</a:t>
            </a:r>
            <a:r>
              <a:rPr lang="it-IT" altLang="it-IT" sz="2000" u="none" dirty="0" smtClean="0">
                <a:latin typeface="Arial" panose="020B0604020202020204" pitchFamily="34" charset="0"/>
              </a:rPr>
              <a:t> </a:t>
            </a:r>
            <a:r>
              <a:rPr lang="it-IT" altLang="it-IT" sz="2000" u="none" dirty="0" err="1" smtClean="0">
                <a:latin typeface="Arial" panose="020B0604020202020204" pitchFamily="34" charset="0"/>
              </a:rPr>
              <a:t>old</a:t>
            </a:r>
            <a:r>
              <a:rPr lang="it-IT" altLang="it-IT" sz="2000" u="none" dirty="0" smtClean="0">
                <a:latin typeface="Arial" panose="020B0604020202020204" pitchFamily="34" charset="0"/>
              </a:rPr>
              <a:t>)</a:t>
            </a:r>
            <a:endParaRPr lang="it-IT" altLang="it-IT" sz="2000" u="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http://uploads7.wikiart.org/images/rene-magritte/the-infinite-recognition-1963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0"/>
            <a:ext cx="9144001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olo 1"/>
          <p:cNvSpPr>
            <a:spLocks noGrp="1"/>
          </p:cNvSpPr>
          <p:nvPr>
            <p:ph type="title"/>
          </p:nvPr>
        </p:nvSpPr>
        <p:spPr bwMode="auto">
          <a:xfrm>
            <a:off x="-1588" y="-28575"/>
            <a:ext cx="6661151" cy="666750"/>
          </a:xfrm>
          <a:solidFill>
            <a:schemeClr val="bg1">
              <a:alpha val="8196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it-IT" dirty="0"/>
              <a:t>Early </a:t>
            </a:r>
            <a:r>
              <a:rPr lang="it-IT" dirty="0" err="1"/>
              <a:t>childhood</a:t>
            </a:r>
            <a:r>
              <a:rPr lang="it-IT" dirty="0"/>
              <a:t> </a:t>
            </a:r>
            <a:r>
              <a:rPr lang="it-IT" dirty="0" err="1"/>
              <a:t>services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  </a:t>
            </a:r>
            <a:r>
              <a:rPr lang="it-IT" dirty="0" err="1" smtClean="0">
                <a:sym typeface="Wingdings" panose="05000000000000000000" pitchFamily="2" charset="2"/>
              </a:rPr>
              <a:t>Fathers</a:t>
            </a:r>
            <a:r>
              <a:rPr lang="it-IT" dirty="0" smtClean="0">
                <a:sym typeface="Wingdings" panose="05000000000000000000" pitchFamily="2" charset="2"/>
              </a:rPr>
              <a:t> (sample)</a:t>
            </a:r>
            <a:endParaRPr lang="it-IT" altLang="it-IT" dirty="0" smtClean="0"/>
          </a:p>
        </p:txBody>
      </p:sp>
      <p:sp>
        <p:nvSpPr>
          <p:cNvPr id="11268" name="Segnaposto contenuto 2"/>
          <p:cNvSpPr>
            <a:spLocks noGrp="1"/>
          </p:cNvSpPr>
          <p:nvPr>
            <p:ph idx="1"/>
          </p:nvPr>
        </p:nvSpPr>
        <p:spPr bwMode="auto">
          <a:xfrm>
            <a:off x="-17463" y="1241425"/>
            <a:ext cx="9174163" cy="4999038"/>
          </a:xfrm>
          <a:solidFill>
            <a:schemeClr val="bg1">
              <a:alpha val="90195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     </a:t>
            </a:r>
            <a:r>
              <a:rPr lang="it-IT" sz="2800" dirty="0" smtClean="0"/>
              <a:t>89 </a:t>
            </a:r>
            <a:r>
              <a:rPr lang="it-IT" sz="2800" dirty="0" err="1" smtClean="0"/>
              <a:t>fathers</a:t>
            </a:r>
            <a:r>
              <a:rPr lang="it-IT" sz="2800" dirty="0"/>
              <a:t> </a:t>
            </a:r>
            <a:r>
              <a:rPr lang="it-IT" sz="2800" dirty="0" smtClean="0"/>
              <a:t>with a </a:t>
            </a:r>
            <a:r>
              <a:rPr lang="it-IT" sz="2800" dirty="0" err="1"/>
              <a:t>disabled</a:t>
            </a:r>
            <a:r>
              <a:rPr lang="it-IT" sz="2800" dirty="0"/>
              <a:t> </a:t>
            </a:r>
            <a:r>
              <a:rPr lang="it-IT" sz="2800" dirty="0" smtClean="0"/>
              <a:t>son or </a:t>
            </a:r>
            <a:r>
              <a:rPr lang="it-IT" sz="2800" dirty="0" err="1" smtClean="0"/>
              <a:t>daughter</a:t>
            </a:r>
            <a:r>
              <a:rPr lang="it-IT" sz="2800" dirty="0"/>
              <a:t>:</a:t>
            </a:r>
          </a:p>
          <a:p>
            <a:endParaRPr lang="it-IT" sz="2800" dirty="0"/>
          </a:p>
          <a:p>
            <a:r>
              <a:rPr lang="it-IT" sz="2800" dirty="0"/>
              <a:t> with a </a:t>
            </a:r>
            <a:r>
              <a:rPr lang="it-IT" sz="2800" dirty="0" smtClean="0"/>
              <a:t>«certificazione </a:t>
            </a:r>
            <a:r>
              <a:rPr lang="it-IT" sz="2800" dirty="0"/>
              <a:t>di integrazione scolastica» </a:t>
            </a:r>
            <a:r>
              <a:rPr lang="it-IT" sz="2800" dirty="0" err="1"/>
              <a:t>according</a:t>
            </a:r>
            <a:r>
              <a:rPr lang="it-IT" sz="2800" dirty="0"/>
              <a:t> to Law 104/92;</a:t>
            </a:r>
          </a:p>
          <a:p>
            <a:endParaRPr lang="it-IT" sz="2800" dirty="0"/>
          </a:p>
          <a:p>
            <a:r>
              <a:rPr lang="it-IT" sz="2800" dirty="0" err="1"/>
              <a:t>aged</a:t>
            </a:r>
            <a:r>
              <a:rPr lang="it-IT" sz="2800" dirty="0"/>
              <a:t> 0-6 </a:t>
            </a:r>
            <a:r>
              <a:rPr lang="it-IT" sz="2800" dirty="0" err="1"/>
              <a:t>years</a:t>
            </a:r>
            <a:r>
              <a:rPr lang="it-IT" sz="2800" dirty="0"/>
              <a:t> </a:t>
            </a:r>
            <a:r>
              <a:rPr lang="it-IT" sz="2800" dirty="0" err="1"/>
              <a:t>old</a:t>
            </a:r>
            <a:r>
              <a:rPr lang="it-IT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ttp://hummuseconomicus.pl/wp-content/uploads/2014/11/Decalco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olo 1"/>
          <p:cNvSpPr>
            <a:spLocks noGrp="1"/>
          </p:cNvSpPr>
          <p:nvPr>
            <p:ph type="title"/>
          </p:nvPr>
        </p:nvSpPr>
        <p:spPr bwMode="auto">
          <a:xfrm>
            <a:off x="0" y="333375"/>
            <a:ext cx="9144000" cy="69215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it-IT" sz="4000" dirty="0" smtClean="0"/>
              <a:t>The </a:t>
            </a:r>
            <a:r>
              <a:rPr lang="fr-FR" altLang="it-IT" sz="4000" dirty="0" err="1" smtClean="0"/>
              <a:t>research</a:t>
            </a:r>
            <a:r>
              <a:rPr lang="fr-FR" altLang="it-IT" sz="4000" dirty="0" smtClean="0"/>
              <a:t> questions </a:t>
            </a:r>
            <a:endParaRPr lang="it-IT" altLang="it-IT" sz="4000" dirty="0" smtClean="0"/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 bwMode="auto">
          <a:xfrm>
            <a:off x="0" y="3127375"/>
            <a:ext cx="9144000" cy="3716338"/>
          </a:xfrm>
          <a:solidFill>
            <a:schemeClr val="bg1">
              <a:alpha val="88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endParaRPr lang="it-IT" altLang="it-IT" sz="2000" dirty="0" smtClean="0"/>
          </a:p>
          <a:p>
            <a:pPr>
              <a:buAutoNum type="arabicPeriod"/>
              <a:defRPr/>
            </a:pPr>
            <a:r>
              <a:rPr lang="it-IT" altLang="it-IT" sz="2000" dirty="0" smtClean="0"/>
              <a:t>« </a:t>
            </a:r>
            <a:r>
              <a:rPr lang="it-IT" altLang="it-IT" sz="2000" dirty="0" err="1" smtClean="0"/>
              <a:t>Who</a:t>
            </a:r>
            <a:r>
              <a:rPr lang="it-IT" altLang="it-IT" sz="2000" dirty="0" smtClean="0"/>
              <a:t> » are </a:t>
            </a:r>
            <a:r>
              <a:rPr lang="it-IT" altLang="it-IT" sz="2000" dirty="0" err="1" smtClean="0"/>
              <a:t>fathers</a:t>
            </a:r>
            <a:r>
              <a:rPr lang="it-IT" altLang="it-IT" sz="2000" dirty="0" smtClean="0"/>
              <a:t> of </a:t>
            </a:r>
            <a:r>
              <a:rPr lang="it-IT" altLang="it-IT" sz="2000" dirty="0" err="1" smtClean="0"/>
              <a:t>disabled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children</a:t>
            </a:r>
            <a:r>
              <a:rPr lang="it-IT" altLang="it-IT" sz="2000" dirty="0" smtClean="0"/>
              <a:t>? </a:t>
            </a:r>
          </a:p>
          <a:p>
            <a:pPr>
              <a:buAutoNum type="arabicPeriod"/>
              <a:defRPr/>
            </a:pPr>
            <a:endParaRPr lang="it-IT" altLang="it-IT" sz="2000" dirty="0" smtClean="0"/>
          </a:p>
          <a:p>
            <a:pPr marL="0" indent="0">
              <a:buNone/>
              <a:defRPr/>
            </a:pPr>
            <a:r>
              <a:rPr lang="en-US" altLang="it-IT" sz="2000" dirty="0" smtClean="0"/>
              <a:t>2.  What </a:t>
            </a:r>
            <a:r>
              <a:rPr lang="en-US" altLang="it-IT" sz="2000" dirty="0"/>
              <a:t>are the main tasks (education) in an ordinary </a:t>
            </a:r>
            <a:r>
              <a:rPr lang="en-US" altLang="it-IT" sz="2000" dirty="0" smtClean="0"/>
              <a:t>day for  fathers? </a:t>
            </a:r>
            <a:r>
              <a:rPr lang="en-US" altLang="it-IT" sz="2000" dirty="0"/>
              <a:t>What do fathers really do</a:t>
            </a:r>
            <a:r>
              <a:rPr lang="en-US" altLang="it-IT" sz="2000" dirty="0" smtClean="0"/>
              <a:t>? </a:t>
            </a:r>
          </a:p>
          <a:p>
            <a:pPr marL="0" indent="0">
              <a:buNone/>
              <a:defRPr/>
            </a:pPr>
            <a:endParaRPr lang="it-IT" altLang="it-IT" sz="2000" dirty="0"/>
          </a:p>
          <a:p>
            <a:pPr marL="0" indent="0">
              <a:buNone/>
              <a:defRPr/>
            </a:pPr>
            <a:r>
              <a:rPr lang="it-IT" altLang="it-IT" sz="2000" dirty="0" smtClean="0"/>
              <a:t>3.  Are </a:t>
            </a:r>
            <a:r>
              <a:rPr lang="it-IT" altLang="it-IT" sz="2000" dirty="0" err="1" smtClean="0"/>
              <a:t>fathers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able</a:t>
            </a:r>
            <a:r>
              <a:rPr lang="it-IT" altLang="it-IT" sz="2000" dirty="0" smtClean="0"/>
              <a:t> to do </a:t>
            </a:r>
            <a:r>
              <a:rPr lang="it-IT" altLang="it-IT" sz="2000" dirty="0" err="1" smtClean="0"/>
              <a:t>bring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something</a:t>
            </a:r>
            <a:r>
              <a:rPr lang="it-IT" altLang="it-IT" sz="2000" dirty="0" smtClean="0"/>
              <a:t> «</a:t>
            </a:r>
            <a:r>
              <a:rPr lang="it-IT" altLang="it-IT" sz="2000" dirty="0" err="1" smtClean="0"/>
              <a:t>different</a:t>
            </a:r>
            <a:r>
              <a:rPr lang="it-IT" altLang="it-IT" sz="2000" dirty="0" smtClean="0"/>
              <a:t>» from </a:t>
            </a:r>
            <a:r>
              <a:rPr lang="it-IT" altLang="it-IT" sz="2000" dirty="0" err="1" smtClean="0"/>
              <a:t>mothers</a:t>
            </a:r>
            <a:r>
              <a:rPr lang="it-IT" altLang="it-IT" sz="2000" dirty="0" smtClean="0"/>
              <a:t> in the </a:t>
            </a:r>
            <a:r>
              <a:rPr lang="it-IT" altLang="it-IT" sz="2000" dirty="0" err="1" smtClean="0"/>
              <a:t>education</a:t>
            </a:r>
            <a:r>
              <a:rPr lang="it-IT" altLang="it-IT" sz="2000" dirty="0" smtClean="0"/>
              <a:t> of </a:t>
            </a:r>
            <a:r>
              <a:rPr lang="it-IT" altLang="it-IT" sz="2000" dirty="0" err="1" smtClean="0"/>
              <a:t>their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children</a:t>
            </a:r>
            <a:r>
              <a:rPr lang="it-IT" altLang="it-IT" sz="2000" dirty="0" smtClean="0"/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First </a:t>
            </a:r>
            <a:r>
              <a:rPr lang="it-IT" dirty="0" err="1" smtClean="0"/>
              <a:t>point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The </a:t>
            </a:r>
            <a:r>
              <a:rPr lang="en-US" dirty="0"/>
              <a:t>educational relationship between a father and his disabled child </a:t>
            </a:r>
            <a:r>
              <a:rPr lang="en-US" dirty="0" smtClean="0"/>
              <a:t>is </a:t>
            </a:r>
            <a:r>
              <a:rPr lang="en-US" dirty="0"/>
              <a:t>not </a:t>
            </a:r>
            <a:r>
              <a:rPr lang="en-US" i="1" dirty="0"/>
              <a:t>so different </a:t>
            </a:r>
            <a:r>
              <a:rPr lang="en-US" dirty="0"/>
              <a:t>from the educational relationship between a father and his no-disabled child (</a:t>
            </a:r>
            <a:r>
              <a:rPr lang="en-US" i="1" dirty="0"/>
              <a:t>common aspects and </a:t>
            </a:r>
            <a:r>
              <a:rPr lang="en-US" i="1" dirty="0" smtClean="0"/>
              <a:t>educational dimensions</a:t>
            </a:r>
            <a:r>
              <a:rPr lang="en-US" dirty="0" smtClean="0"/>
              <a:t>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51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3600" dirty="0" smtClean="0"/>
              <a:t>Second </a:t>
            </a:r>
            <a:r>
              <a:rPr lang="it-IT" altLang="it-IT" sz="3600" dirty="0" err="1" smtClean="0"/>
              <a:t>point</a:t>
            </a:r>
            <a:endParaRPr lang="it-IT" altLang="it-IT" sz="3600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2600" y="1314450"/>
            <a:ext cx="8434388" cy="48508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it-IT" b="1" dirty="0" smtClean="0"/>
              <a:t> </a:t>
            </a:r>
            <a:r>
              <a:rPr lang="it-IT" b="1" dirty="0" err="1" smtClean="0"/>
              <a:t>Fathers</a:t>
            </a:r>
            <a:r>
              <a:rPr lang="it-IT" b="1" dirty="0" smtClean="0"/>
              <a:t> and the </a:t>
            </a:r>
            <a:r>
              <a:rPr lang="it-IT" b="1" i="1" dirty="0" err="1" smtClean="0"/>
              <a:t>maternal</a:t>
            </a:r>
            <a:r>
              <a:rPr lang="it-IT" b="1" dirty="0" smtClean="0"/>
              <a:t> </a:t>
            </a:r>
            <a:r>
              <a:rPr lang="it-IT" b="1" dirty="0" err="1" smtClean="0"/>
              <a:t>dimension</a:t>
            </a:r>
            <a:r>
              <a:rPr lang="it-IT" b="1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it-IT" sz="2800" dirty="0" smtClean="0"/>
              <a:t>The </a:t>
            </a:r>
            <a:r>
              <a:rPr lang="it-IT" sz="2800" dirty="0" err="1" smtClean="0"/>
              <a:t>involvement</a:t>
            </a:r>
            <a:r>
              <a:rPr lang="it-IT" sz="2800" dirty="0" smtClean="0"/>
              <a:t> and </a:t>
            </a:r>
            <a:r>
              <a:rPr lang="it-IT" sz="2800" dirty="0" err="1" smtClean="0"/>
              <a:t>engagment</a:t>
            </a:r>
            <a:r>
              <a:rPr lang="it-IT" sz="2800" dirty="0" smtClean="0"/>
              <a:t> of </a:t>
            </a:r>
            <a:r>
              <a:rPr lang="it-IT" sz="2800" dirty="0" err="1" smtClean="0"/>
              <a:t>fathers</a:t>
            </a:r>
            <a:r>
              <a:rPr lang="it-IT" sz="2800" dirty="0" smtClean="0"/>
              <a:t> in </a:t>
            </a:r>
            <a:r>
              <a:rPr lang="it-IT" sz="2800" dirty="0" err="1" smtClean="0"/>
              <a:t>daily</a:t>
            </a:r>
            <a:r>
              <a:rPr lang="it-IT" sz="2800" dirty="0" smtClean="0"/>
              <a:t> care routine, </a:t>
            </a:r>
            <a:r>
              <a:rPr lang="it-IT" sz="2800" dirty="0" err="1" smtClean="0"/>
              <a:t>protection</a:t>
            </a:r>
            <a:r>
              <a:rPr lang="it-IT" sz="2800" dirty="0" smtClean="0"/>
              <a:t> and </a:t>
            </a:r>
            <a:r>
              <a:rPr lang="it-IT" sz="2800" dirty="0" err="1" smtClean="0"/>
              <a:t>affective</a:t>
            </a:r>
            <a:r>
              <a:rPr lang="it-IT" sz="2800" dirty="0" smtClean="0"/>
              <a:t> </a:t>
            </a:r>
            <a:r>
              <a:rPr lang="it-IT" sz="2800" dirty="0" err="1" smtClean="0"/>
              <a:t>role</a:t>
            </a:r>
            <a:r>
              <a:rPr lang="it-IT" sz="2800" dirty="0" smtClean="0"/>
              <a:t>, </a:t>
            </a:r>
            <a:r>
              <a:rPr lang="it-IT" sz="2800" dirty="0" err="1" smtClean="0"/>
              <a:t>emotional</a:t>
            </a:r>
            <a:r>
              <a:rPr lang="it-IT" sz="2800" dirty="0" smtClean="0"/>
              <a:t> </a:t>
            </a:r>
            <a:r>
              <a:rPr lang="it-IT" sz="2800" dirty="0" err="1" smtClean="0"/>
              <a:t>proximity</a:t>
            </a:r>
            <a:r>
              <a:rPr lang="it-IT" sz="2800" dirty="0"/>
              <a:t>, </a:t>
            </a:r>
            <a:r>
              <a:rPr lang="it-IT" sz="2800" dirty="0" err="1"/>
              <a:t>unconditional</a:t>
            </a:r>
            <a:r>
              <a:rPr lang="it-IT" sz="2800" dirty="0"/>
              <a:t> </a:t>
            </a:r>
            <a:r>
              <a:rPr lang="it-IT" sz="2800" dirty="0" err="1"/>
              <a:t>satisfaction</a:t>
            </a:r>
            <a:r>
              <a:rPr lang="it-IT" sz="2800" dirty="0"/>
              <a:t> of </a:t>
            </a:r>
            <a:r>
              <a:rPr lang="it-IT" sz="2800" dirty="0" smtClean="0"/>
              <a:t>the </a:t>
            </a:r>
            <a:r>
              <a:rPr lang="it-IT" sz="2800" dirty="0" err="1" smtClean="0"/>
              <a:t>needs</a:t>
            </a:r>
            <a:r>
              <a:rPr lang="it-IT" sz="2800" dirty="0" smtClean="0"/>
              <a:t> of </a:t>
            </a:r>
            <a:r>
              <a:rPr lang="it-IT" sz="2800" dirty="0" err="1" smtClean="0"/>
              <a:t>children</a:t>
            </a:r>
            <a:r>
              <a:rPr lang="it-IT" sz="2800" dirty="0" smtClean="0"/>
              <a:t> etc.  </a:t>
            </a:r>
          </a:p>
          <a:p>
            <a:pPr marL="0" indent="0">
              <a:buFontTx/>
              <a:buNone/>
              <a:defRPr/>
            </a:pPr>
            <a:endParaRPr lang="it-IT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b="1" dirty="0" smtClean="0"/>
              <a:t> </a:t>
            </a:r>
            <a:r>
              <a:rPr lang="it-IT" b="1" dirty="0" err="1" smtClean="0"/>
              <a:t>Fathers</a:t>
            </a:r>
            <a:r>
              <a:rPr lang="it-IT" b="1" dirty="0" smtClean="0"/>
              <a:t> and the </a:t>
            </a:r>
            <a:r>
              <a:rPr lang="it-IT" b="1" i="1" dirty="0" err="1" smtClean="0"/>
              <a:t>paternal</a:t>
            </a:r>
            <a:r>
              <a:rPr lang="it-IT" b="1" i="1" dirty="0" smtClean="0"/>
              <a:t> </a:t>
            </a:r>
            <a:r>
              <a:rPr lang="it-IT" b="1" dirty="0" err="1" smtClean="0"/>
              <a:t>dimension</a:t>
            </a:r>
            <a:endParaRPr lang="it-IT" b="1" dirty="0" smtClean="0"/>
          </a:p>
          <a:p>
            <a:pPr marL="0" indent="0">
              <a:buNone/>
              <a:defRPr/>
            </a:pPr>
            <a:r>
              <a:rPr lang="en-US" sz="2800" dirty="0" smtClean="0"/>
              <a:t>The </a:t>
            </a:r>
            <a:r>
              <a:rPr lang="en-US" sz="2800" dirty="0"/>
              <a:t>exercise of paternal </a:t>
            </a:r>
            <a:r>
              <a:rPr lang="en-US" sz="2800" dirty="0" smtClean="0"/>
              <a:t>function, rules</a:t>
            </a:r>
            <a:r>
              <a:rPr lang="en-US" sz="2800" dirty="0"/>
              <a:t>, boundaries, a sense of limits, waiting </a:t>
            </a:r>
            <a:r>
              <a:rPr lang="en-US" sz="2800" dirty="0" smtClean="0"/>
              <a:t>times etc. </a:t>
            </a:r>
            <a:endParaRPr lang="it-IT" sz="2800" b="1" dirty="0" smtClean="0"/>
          </a:p>
        </p:txBody>
      </p:sp>
      <p:pic>
        <p:nvPicPr>
          <p:cNvPr id="13316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5088"/>
            <a:ext cx="195103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 bwMode="auto">
          <a:xfrm>
            <a:off x="204788" y="2952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err="1" smtClean="0"/>
              <a:t>Daily</a:t>
            </a:r>
            <a:r>
              <a:rPr lang="it-IT" altLang="it-IT" dirty="0" smtClean="0"/>
              <a:t> care </a:t>
            </a:r>
            <a:br>
              <a:rPr lang="it-IT" altLang="it-IT" dirty="0" smtClean="0"/>
            </a:br>
            <a:r>
              <a:rPr lang="it-IT" altLang="it-IT" dirty="0" smtClean="0"/>
              <a:t> </a:t>
            </a:r>
          </a:p>
        </p:txBody>
      </p:sp>
      <p:pic>
        <p:nvPicPr>
          <p:cNvPr id="14339" name="Immagine 9"/>
          <p:cNvPicPr>
            <a:picLocks noChangeAspect="1"/>
          </p:cNvPicPr>
          <p:nvPr/>
        </p:nvPicPr>
        <p:blipFill>
          <a:blip r:embed="rId2" cstate="print"/>
          <a:srcRect l="33759" t="46265" r="41890" b="17314"/>
          <a:stretch>
            <a:fillRect/>
          </a:stretch>
        </p:blipFill>
        <p:spPr bwMode="auto">
          <a:xfrm>
            <a:off x="1511300" y="1341438"/>
            <a:ext cx="56165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 bwMode="auto">
          <a:xfrm>
            <a:off x="539750" y="1984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err="1" smtClean="0"/>
              <a:t>Affective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dimension</a:t>
            </a:r>
            <a:r>
              <a:rPr lang="it-IT" altLang="it-IT" dirty="0" smtClean="0"/>
              <a:t> </a:t>
            </a:r>
          </a:p>
        </p:txBody>
      </p:sp>
      <p:pic>
        <p:nvPicPr>
          <p:cNvPr id="15363" name="Immagine 2"/>
          <p:cNvPicPr>
            <a:picLocks noChangeAspect="1"/>
          </p:cNvPicPr>
          <p:nvPr/>
        </p:nvPicPr>
        <p:blipFill>
          <a:blip r:embed="rId2" cstate="print"/>
          <a:srcRect l="31381" t="47305" r="41560" b="17639"/>
          <a:stretch>
            <a:fillRect/>
          </a:stretch>
        </p:blipFill>
        <p:spPr bwMode="auto">
          <a:xfrm>
            <a:off x="1187450" y="1341438"/>
            <a:ext cx="63277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LAYOUT_BOLOGNA</Template>
  <TotalTime>3183</TotalTime>
  <Words>396</Words>
  <Application>Microsoft Office PowerPoint</Application>
  <PresentationFormat>Presentazione su schermo (4:3)</PresentationFormat>
  <Paragraphs>76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Wingdings</vt:lpstr>
      <vt:lpstr>1_Struttura predefinita</vt:lpstr>
      <vt:lpstr>2_Personalizza struttura</vt:lpstr>
      <vt:lpstr>3_Personalizza struttura</vt:lpstr>
      <vt:lpstr> Fathers and children with disabilities. «Knowing how to wait»  Roberta Caldin and Alessia Cinotti</vt:lpstr>
      <vt:lpstr>The places of the research</vt:lpstr>
      <vt:lpstr>     University    Early childhood services</vt:lpstr>
      <vt:lpstr>Early childhood services   Fathers (sample)</vt:lpstr>
      <vt:lpstr>The research questions </vt:lpstr>
      <vt:lpstr>First point</vt:lpstr>
      <vt:lpstr>Second point</vt:lpstr>
      <vt:lpstr>Daily care   </vt:lpstr>
      <vt:lpstr>Affective dimension </vt:lpstr>
      <vt:lpstr>Words</vt:lpstr>
      <vt:lpstr> Rules</vt:lpstr>
      <vt:lpstr>Learning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 di mediazione didattica e software open source per l’inclusione</dc:title>
  <dc:creator>LG</dc:creator>
  <cp:lastModifiedBy>Alessia Cinotti</cp:lastModifiedBy>
  <cp:revision>264</cp:revision>
  <dcterms:created xsi:type="dcterms:W3CDTF">2011-02-25T11:26:50Z</dcterms:created>
  <dcterms:modified xsi:type="dcterms:W3CDTF">2015-09-28T13:42:06Z</dcterms:modified>
</cp:coreProperties>
</file>