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58" r:id="rId4"/>
    <p:sldId id="270" r:id="rId5"/>
    <p:sldId id="259" r:id="rId6"/>
    <p:sldId id="261" r:id="rId7"/>
    <p:sldId id="262" r:id="rId8"/>
    <p:sldId id="263" r:id="rId9"/>
    <p:sldId id="265" r:id="rId10"/>
    <p:sldId id="267" r:id="rId11"/>
    <p:sldId id="266" r:id="rId12"/>
    <p:sldId id="268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E9C2D-D252-4C0D-A935-7AC1FBCA6AA0}" type="datetimeFigureOut">
              <a:rPr lang="fr-BE" smtClean="0"/>
              <a:t>3/07/2015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0C402-4DBC-4DC8-AEB9-487320D2949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3890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0C402-4DBC-4DC8-AEB9-487320D29490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73535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EB35-F678-4E0D-94ED-B16494A9FC08}" type="datetime1">
              <a:rPr lang="fr-BE" smtClean="0"/>
              <a:t>3/07/2015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Alter, Paris, 2-3 juillet 2015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97A-D0FD-4919-BBFB-ADB6DD9770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068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6575-F6C5-4493-BA8B-B535768EC800}" type="datetime1">
              <a:rPr lang="fr-BE" smtClean="0"/>
              <a:t>3/07/2015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Alter, Paris, 2-3 juillet 2015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97A-D0FD-4919-BBFB-ADB6DD9770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51594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943FD-35E6-4166-967D-4ADE01E90DB1}" type="datetime1">
              <a:rPr lang="fr-BE" smtClean="0"/>
              <a:t>3/07/2015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Alter, Paris, 2-3 juillet 2015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97A-D0FD-4919-BBFB-ADB6DD9770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064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76AC-27DD-44F2-843F-6DA05D131711}" type="datetime1">
              <a:rPr lang="fr-BE" smtClean="0"/>
              <a:t>3/07/2015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Alter, Paris, 2-3 juillet 2015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97A-D0FD-4919-BBFB-ADB6DD9770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04762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85F8-AC81-4506-98A6-27337D49CB85}" type="datetime1">
              <a:rPr lang="fr-BE" smtClean="0"/>
              <a:t>3/07/2015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Alter, Paris, 2-3 juillet 2015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97A-D0FD-4919-BBFB-ADB6DD9770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90094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6E3E-9B89-4C71-A692-31CE050E5345}" type="datetime1">
              <a:rPr lang="fr-BE" smtClean="0"/>
              <a:t>3/07/2015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Alter, Paris, 2-3 juillet 2015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97A-D0FD-4919-BBFB-ADB6DD9770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3152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3B6FF-8FA0-47B6-AC7B-4AAD4C17D366}" type="datetime1">
              <a:rPr lang="fr-BE" smtClean="0"/>
              <a:t>3/07/2015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Alter, Paris, 2-3 juillet 2015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97A-D0FD-4919-BBFB-ADB6DD9770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42424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E4E7D-D18D-4DD9-8D03-E7DCDD304A2D}" type="datetime1">
              <a:rPr lang="fr-BE" smtClean="0"/>
              <a:t>3/07/2015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Alter, Paris, 2-3 juillet 2015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97A-D0FD-4919-BBFB-ADB6DD9770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1910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2AC99-B839-4798-96E1-964C7209D431}" type="datetime1">
              <a:rPr lang="fr-BE" smtClean="0"/>
              <a:t>3/07/2015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Alter, Paris, 2-3 juillet 2015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97A-D0FD-4919-BBFB-ADB6DD9770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84964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53A61-B8C0-4D80-8BB0-A3B97A0360BA}" type="datetime1">
              <a:rPr lang="fr-BE" smtClean="0"/>
              <a:t>3/07/2015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Alter, Paris, 2-3 juillet 2015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97A-D0FD-4919-BBFB-ADB6DD9770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07485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62235-44FF-42BB-A4FB-78B8E5A6AB49}" type="datetime1">
              <a:rPr lang="fr-BE" smtClean="0"/>
              <a:t>3/07/2015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Alter, Paris, 2-3 juillet 2015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97A-D0FD-4919-BBFB-ADB6DD9770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700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B102A-7F79-41CC-B8F8-4794723DBADC}" type="datetime1">
              <a:rPr lang="fr-BE" smtClean="0"/>
              <a:t>3/07/2015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smtClean="0"/>
              <a:t>Alter, Paris, 2-3 juillet 2015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0A97A-D0FD-4919-BBFB-ADB6DD9770B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9268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b="1" dirty="0" smtClean="0"/>
              <a:t>L’éducation inclusive</a:t>
            </a:r>
            <a:br>
              <a:rPr lang="fr-BE" b="1" dirty="0" smtClean="0"/>
            </a:br>
            <a:r>
              <a:rPr lang="fr-BE" b="1" dirty="0" smtClean="0"/>
              <a:t>N’ayez pas peur !</a:t>
            </a:r>
            <a:endParaRPr lang="fr-BE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smtClean="0"/>
              <a:t>Ghislain Magerotte</a:t>
            </a:r>
          </a:p>
          <a:p>
            <a:r>
              <a:rPr lang="fr-BE" dirty="0" smtClean="0"/>
              <a:t>Professeur émérite (</a:t>
            </a:r>
            <a:r>
              <a:rPr lang="fr-BE" dirty="0" err="1" smtClean="0"/>
              <a:t>UMons</a:t>
            </a:r>
            <a:r>
              <a:rPr lang="fr-BE" dirty="0" smtClean="0"/>
              <a:t>)</a:t>
            </a:r>
          </a:p>
          <a:p>
            <a:r>
              <a:rPr lang="fr-BE" dirty="0" smtClean="0"/>
              <a:t>Ghislain.Magerotte@umons.ac.be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65108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dirty="0"/>
              <a:t>Quelques stratégies pour réussir l’intégration-inclusion : </a:t>
            </a:r>
            <a:r>
              <a:rPr lang="fr-BE" b="1" i="1" dirty="0"/>
              <a:t>Stratégie du SW-PBS</a:t>
            </a:r>
            <a:endParaRPr lang="fr-BE" dirty="0"/>
          </a:p>
        </p:txBody>
      </p:sp>
      <p:pic>
        <p:nvPicPr>
          <p:cNvPr id="1026" name="Picture 2" descr="http://wordpress.oet.udel.edu/pbs/wp-content/uploads/2011/06/PBS-Tiers-UP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502" y="1736058"/>
            <a:ext cx="4871896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253388" y="3866357"/>
            <a:ext cx="2285025" cy="280987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500" b="1" dirty="0" smtClean="0"/>
              <a:t>Prévention primaire </a:t>
            </a:r>
          </a:p>
          <a:p>
            <a:pPr algn="ctr"/>
            <a:r>
              <a:rPr lang="fr-BE" sz="1500" dirty="0" smtClean="0"/>
              <a:t>- soutien scolaire</a:t>
            </a:r>
          </a:p>
          <a:p>
            <a:pPr marL="171450" indent="-171450" algn="ctr">
              <a:buFontTx/>
              <a:buChar char="-"/>
            </a:pPr>
            <a:r>
              <a:rPr lang="fr-BE" sz="1500" dirty="0" smtClean="0"/>
              <a:t>enseignement des  </a:t>
            </a:r>
            <a:r>
              <a:rPr lang="fr-BE" sz="1500" dirty="0"/>
              <a:t>compétences </a:t>
            </a:r>
            <a:r>
              <a:rPr lang="fr-BE" sz="1500" dirty="0" smtClean="0"/>
              <a:t>sociales</a:t>
            </a:r>
          </a:p>
          <a:p>
            <a:pPr marL="171450" indent="-171450" algn="ctr">
              <a:buFontTx/>
              <a:buChar char="-"/>
            </a:pPr>
            <a:r>
              <a:rPr lang="fr-BE" sz="1500" dirty="0" smtClean="0"/>
              <a:t>enseigner </a:t>
            </a:r>
            <a:r>
              <a:rPr lang="fr-BE" sz="1500" dirty="0"/>
              <a:t>les attentes de </a:t>
            </a:r>
            <a:r>
              <a:rPr lang="fr-BE" sz="1500" dirty="0" smtClean="0"/>
              <a:t>l’école</a:t>
            </a:r>
          </a:p>
          <a:p>
            <a:pPr algn="ctr"/>
            <a:r>
              <a:rPr lang="fr-BE" sz="1500" dirty="0" smtClean="0"/>
              <a:t> - renforcement + pour tous</a:t>
            </a:r>
          </a:p>
          <a:p>
            <a:pPr algn="ctr"/>
            <a:r>
              <a:rPr lang="fr-BE" sz="1500" dirty="0" smtClean="0"/>
              <a:t>-  </a:t>
            </a:r>
            <a:r>
              <a:rPr lang="fr-BE" sz="1500" dirty="0"/>
              <a:t>management de la classe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7886699" y="2967037"/>
            <a:ext cx="2390775" cy="229902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Prévention secondaire  activités de groupe : </a:t>
            </a:r>
          </a:p>
          <a:p>
            <a:pPr algn="ctr"/>
            <a:r>
              <a:rPr lang="fr-FR" sz="1600" dirty="0" smtClean="0"/>
              <a:t>- programmes </a:t>
            </a:r>
            <a:r>
              <a:rPr lang="fr-FR" sz="1600" dirty="0"/>
              <a:t>de </a:t>
            </a:r>
            <a:r>
              <a:rPr lang="fr-FR" sz="1600" dirty="0" smtClean="0"/>
              <a:t>self-management </a:t>
            </a:r>
          </a:p>
          <a:p>
            <a:pPr algn="ctr"/>
            <a:r>
              <a:rPr lang="fr-FR" sz="1600" dirty="0" smtClean="0"/>
              <a:t>- enseignement </a:t>
            </a:r>
            <a:r>
              <a:rPr lang="fr-FR" sz="1600" dirty="0"/>
              <a:t>intensif des compétences </a:t>
            </a:r>
            <a:r>
              <a:rPr lang="fr-FR" sz="1600" dirty="0" smtClean="0"/>
              <a:t>sociales</a:t>
            </a:r>
            <a:endParaRPr lang="fr-BE" sz="16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7800975" y="1847850"/>
            <a:ext cx="2752725" cy="96202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Prévention tertiaire </a:t>
            </a:r>
          </a:p>
          <a:p>
            <a:r>
              <a:rPr lang="fr-FR" sz="1400" dirty="0" smtClean="0"/>
              <a:t>analyse </a:t>
            </a:r>
            <a:r>
              <a:rPr lang="fr-FR" sz="1400" dirty="0"/>
              <a:t>fonctionnelle et </a:t>
            </a:r>
            <a:r>
              <a:rPr lang="fr-FR" sz="1400" dirty="0" smtClean="0"/>
              <a:t>apprentissage </a:t>
            </a:r>
            <a:r>
              <a:rPr lang="fr-FR" sz="1400" dirty="0"/>
              <a:t>de </a:t>
            </a:r>
            <a:r>
              <a:rPr lang="fr-FR" sz="1400" dirty="0" smtClean="0"/>
              <a:t>comportements alternatifs positifs</a:t>
            </a:r>
            <a:r>
              <a:rPr lang="fr-FR" dirty="0"/>
              <a:t> </a:t>
            </a:r>
            <a:endParaRPr lang="fr-BE" dirty="0"/>
          </a:p>
        </p:txBody>
      </p:sp>
      <p:sp>
        <p:nvSpPr>
          <p:cNvPr id="8" name="Flèche droite 7"/>
          <p:cNvSpPr/>
          <p:nvPr/>
        </p:nvSpPr>
        <p:spPr>
          <a:xfrm>
            <a:off x="7315200" y="2105026"/>
            <a:ext cx="352425" cy="2695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accent6"/>
              </a:solidFill>
            </a:endParaRPr>
          </a:p>
        </p:txBody>
      </p:sp>
      <p:sp>
        <p:nvSpPr>
          <p:cNvPr id="10" name="Flèche droite 9"/>
          <p:cNvSpPr/>
          <p:nvPr/>
        </p:nvSpPr>
        <p:spPr>
          <a:xfrm>
            <a:off x="7315200" y="3209925"/>
            <a:ext cx="485775" cy="314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2" name="Flèche vers le bas 11"/>
          <p:cNvSpPr/>
          <p:nvPr/>
        </p:nvSpPr>
        <p:spPr>
          <a:xfrm flipH="1">
            <a:off x="2307502" y="3705225"/>
            <a:ext cx="276630" cy="1336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Alter, Paris, 2-3 juillet 2015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70449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>Défis </a:t>
            </a:r>
            <a:r>
              <a:rPr lang="fr-BE" b="1" dirty="0"/>
              <a:t>pour une école inclusive</a:t>
            </a:r>
            <a:br>
              <a:rPr lang="fr-BE" b="1" dirty="0"/>
            </a:b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b="1" dirty="0" smtClean="0"/>
              <a:t>Les équipes scolaires et relevant des autres secteurs</a:t>
            </a:r>
          </a:p>
          <a:p>
            <a:pPr marL="0" indent="0">
              <a:buNone/>
            </a:pPr>
            <a:r>
              <a:rPr lang="fr-BE" dirty="0"/>
              <a:t>	</a:t>
            </a:r>
            <a:r>
              <a:rPr lang="fr-BE" dirty="0" smtClean="0"/>
              <a:t>- formation initiale (</a:t>
            </a:r>
            <a:r>
              <a:rPr lang="fr-BE" dirty="0" err="1" smtClean="0"/>
              <a:t>bachelor</a:t>
            </a:r>
            <a:r>
              <a:rPr lang="fr-BE" dirty="0" smtClean="0"/>
              <a:t> et master) et formation continue</a:t>
            </a:r>
          </a:p>
          <a:p>
            <a:pPr marL="0" indent="0">
              <a:buNone/>
            </a:pPr>
            <a:r>
              <a:rPr lang="fr-BE" dirty="0"/>
              <a:t>	</a:t>
            </a:r>
            <a:r>
              <a:rPr lang="fr-BE" dirty="0" smtClean="0"/>
              <a:t>- travail à deux dans la classe ?</a:t>
            </a:r>
          </a:p>
          <a:p>
            <a:pPr marL="0" indent="0">
              <a:buNone/>
            </a:pPr>
            <a:r>
              <a:rPr lang="fr-BE" dirty="0"/>
              <a:t>	</a:t>
            </a:r>
            <a:r>
              <a:rPr lang="fr-BE" dirty="0" smtClean="0"/>
              <a:t>- collaboration avec les autres secteurs (handicap – santé)</a:t>
            </a:r>
          </a:p>
          <a:p>
            <a:r>
              <a:rPr lang="fr-BE" b="1" dirty="0" smtClean="0"/>
              <a:t>Les parents et les associations de parents : </a:t>
            </a:r>
          </a:p>
          <a:p>
            <a:pPr marL="0" indent="0">
              <a:buNone/>
            </a:pPr>
            <a:r>
              <a:rPr lang="fr-BE" dirty="0"/>
              <a:t>	</a:t>
            </a:r>
            <a:r>
              <a:rPr lang="fr-BE" dirty="0" smtClean="0"/>
              <a:t>- veulent-ils vraiment que leur enfant « vive ensemble » (avec </a:t>
            </a:r>
            <a:r>
              <a:rPr lang="fr-BE" smtClean="0"/>
              <a:t>les 		élèves </a:t>
            </a:r>
            <a:r>
              <a:rPr lang="fr-BE" dirty="0" smtClean="0"/>
              <a:t>Typiques)</a:t>
            </a:r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Alter, Paris, 2-3 juillet 2015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96293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BE" b="1" dirty="0"/>
              <a:t/>
            </a:r>
            <a:br>
              <a:rPr lang="fr-BE" b="1" dirty="0"/>
            </a:br>
            <a:r>
              <a:rPr lang="fr-BE" b="1" dirty="0"/>
              <a:t>Défis pour une école inclusive</a:t>
            </a:r>
            <a:br>
              <a:rPr lang="fr-BE" b="1" dirty="0"/>
            </a:b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BE" sz="5100" b="1" dirty="0"/>
              <a:t>Le « politique » : </a:t>
            </a:r>
          </a:p>
          <a:p>
            <a:pPr marL="457200" lvl="1" indent="0">
              <a:buNone/>
            </a:pPr>
            <a:r>
              <a:rPr lang="fr-BE" sz="4500" dirty="0" smtClean="0"/>
              <a:t>- </a:t>
            </a:r>
            <a:r>
              <a:rPr lang="fr-BE" sz="4500" dirty="0"/>
              <a:t>convention des droits des personnes handicapées : modèle médical </a:t>
            </a:r>
            <a:r>
              <a:rPr lang="fr-BE" sz="4500" dirty="0">
                <a:sym typeface="Wingdings" panose="05000000000000000000" pitchFamily="2" charset="2"/>
              </a:rPr>
              <a:t> </a:t>
            </a:r>
            <a:r>
              <a:rPr lang="fr-BE" sz="4500" dirty="0" smtClean="0">
                <a:sym typeface="Wingdings" panose="05000000000000000000" pitchFamily="2" charset="2"/>
              </a:rPr>
              <a:t>modèle social </a:t>
            </a:r>
            <a:r>
              <a:rPr lang="fr-BE" sz="4500" dirty="0">
                <a:sym typeface="Wingdings" panose="05000000000000000000" pitchFamily="2" charset="2"/>
              </a:rPr>
              <a:t>ou </a:t>
            </a:r>
            <a:r>
              <a:rPr lang="fr-BE" sz="4500" dirty="0" smtClean="0">
                <a:sym typeface="Wingdings" panose="05000000000000000000" pitchFamily="2" charset="2"/>
              </a:rPr>
              <a:t>citoyen</a:t>
            </a:r>
          </a:p>
          <a:p>
            <a:pPr marL="457200" lvl="1" indent="0">
              <a:buNone/>
            </a:pPr>
            <a:r>
              <a:rPr lang="fr-BE" sz="3600" dirty="0" smtClean="0">
                <a:sym typeface="Wingdings" panose="05000000000000000000" pitchFamily="2" charset="2"/>
              </a:rPr>
              <a:t>art. 24 : (…) </a:t>
            </a:r>
            <a:r>
              <a:rPr lang="fr-BE" sz="3600" dirty="0" smtClean="0"/>
              <a:t>Les </a:t>
            </a:r>
            <a:r>
              <a:rPr lang="fr-BE" sz="3600" dirty="0"/>
              <a:t>personnes handicapées ne soient pas exclues, sur le </a:t>
            </a:r>
            <a:r>
              <a:rPr lang="fr-BE" sz="3600" dirty="0" smtClean="0"/>
              <a:t>fondement de </a:t>
            </a:r>
            <a:r>
              <a:rPr lang="fr-BE" sz="3600" dirty="0"/>
              <a:t>leur handicap, du système d’enseignement général et </a:t>
            </a:r>
            <a:r>
              <a:rPr lang="fr-BE" sz="3600" dirty="0" smtClean="0"/>
              <a:t>à </a:t>
            </a:r>
            <a:r>
              <a:rPr lang="fr-BE" sz="3600" dirty="0"/>
              <a:t>ce que </a:t>
            </a:r>
            <a:r>
              <a:rPr lang="fr-BE" sz="3600" dirty="0" smtClean="0"/>
              <a:t>les enfants </a:t>
            </a:r>
            <a:r>
              <a:rPr lang="fr-BE" sz="3600" dirty="0"/>
              <a:t>handicapés ne soient pas exclus, sur le </a:t>
            </a:r>
            <a:r>
              <a:rPr lang="fr-BE" sz="3600" dirty="0" smtClean="0"/>
              <a:t>fondement </a:t>
            </a:r>
            <a:r>
              <a:rPr lang="fr-BE" sz="3600" dirty="0"/>
              <a:t>de leur handicap, </a:t>
            </a:r>
            <a:r>
              <a:rPr lang="fr-BE" sz="3600" dirty="0" smtClean="0"/>
              <a:t>de l’enseignement </a:t>
            </a:r>
            <a:r>
              <a:rPr lang="fr-BE" sz="3600" dirty="0"/>
              <a:t>primaire gratuit et </a:t>
            </a:r>
            <a:r>
              <a:rPr lang="fr-BE" sz="3600" dirty="0" smtClean="0"/>
              <a:t>obligatoire </a:t>
            </a:r>
            <a:r>
              <a:rPr lang="fr-BE" sz="3600" dirty="0"/>
              <a:t>ou de l’enseignement </a:t>
            </a:r>
            <a:r>
              <a:rPr lang="fr-BE" sz="3600" dirty="0" smtClean="0"/>
              <a:t>secondaire ; (…)</a:t>
            </a:r>
            <a:endParaRPr lang="fr-BE" sz="3600" dirty="0"/>
          </a:p>
          <a:p>
            <a:pPr marL="457200" lvl="1" indent="0">
              <a:buNone/>
            </a:pPr>
            <a:endParaRPr lang="fr-BE" dirty="0" smtClean="0">
              <a:sym typeface="Wingdings" panose="05000000000000000000" pitchFamily="2" charset="2"/>
            </a:endParaRPr>
          </a:p>
          <a:p>
            <a:pPr lvl="1">
              <a:buFontTx/>
              <a:buChar char="-"/>
            </a:pPr>
            <a:r>
              <a:rPr lang="fr-BE" sz="4400" dirty="0" smtClean="0">
                <a:sym typeface="Wingdings" panose="05000000000000000000" pitchFamily="2" charset="2"/>
              </a:rPr>
              <a:t>argent </a:t>
            </a:r>
            <a:r>
              <a:rPr lang="fr-BE" sz="4400" dirty="0">
                <a:sym typeface="Wingdings" panose="05000000000000000000" pitchFamily="2" charset="2"/>
              </a:rPr>
              <a:t>et le long terme </a:t>
            </a:r>
            <a:r>
              <a:rPr lang="fr-BE" sz="4400" dirty="0" smtClean="0">
                <a:sym typeface="Wingdings" panose="05000000000000000000" pitchFamily="2" charset="2"/>
              </a:rPr>
              <a:t>? Transport scolaire ? </a:t>
            </a:r>
            <a:r>
              <a:rPr lang="fr-BE" sz="4400" dirty="0">
                <a:sym typeface="Wingdings" panose="05000000000000000000" pitchFamily="2" charset="2"/>
              </a:rPr>
              <a:t>Aménagements </a:t>
            </a:r>
            <a:r>
              <a:rPr lang="fr-BE" sz="4400" dirty="0" smtClean="0">
                <a:sym typeface="Wingdings" panose="05000000000000000000" pitchFamily="2" charset="2"/>
              </a:rPr>
              <a:t>raisonnables? </a:t>
            </a:r>
            <a:endParaRPr lang="fr-BE" sz="4400" dirty="0" smtClean="0">
              <a:sym typeface="Wingdings" panose="05000000000000000000" pitchFamily="2" charset="2"/>
            </a:endParaRPr>
          </a:p>
          <a:p>
            <a:pPr lvl="1">
              <a:buFontTx/>
              <a:buChar char="-"/>
            </a:pPr>
            <a:r>
              <a:rPr lang="fr-BE" sz="4400" dirty="0" smtClean="0">
                <a:sym typeface="Wingdings" panose="05000000000000000000" pitchFamily="2" charset="2"/>
              </a:rPr>
              <a:t>Et </a:t>
            </a:r>
            <a:r>
              <a:rPr lang="fr-BE" sz="4400" smtClean="0">
                <a:sym typeface="Wingdings" panose="05000000000000000000" pitchFamily="2" charset="2"/>
              </a:rPr>
              <a:t>les syndicats ?</a:t>
            </a:r>
            <a:r>
              <a:rPr lang="fr-BE" sz="4400" smtClean="0">
                <a:sym typeface="Wingdings" panose="05000000000000000000" pitchFamily="2" charset="2"/>
              </a:rPr>
              <a:t> </a:t>
            </a:r>
            <a:endParaRPr lang="fr-BE" sz="4400" dirty="0"/>
          </a:p>
          <a:p>
            <a:pPr marL="0" indent="0">
              <a:buNone/>
            </a:pPr>
            <a:r>
              <a:rPr lang="fr-BE" sz="4400" dirty="0" smtClean="0">
                <a:sym typeface="Wingdings" panose="05000000000000000000" pitchFamily="2" charset="2"/>
              </a:rPr>
              <a:t>	 </a:t>
            </a:r>
            <a:r>
              <a:rPr lang="fr-BE" sz="4400" dirty="0">
                <a:sym typeface="Wingdings" panose="05000000000000000000" pitchFamily="2" charset="2"/>
              </a:rPr>
              <a:t>changement de paradigme : </a:t>
            </a:r>
            <a:r>
              <a:rPr lang="fr-BE" sz="4400" dirty="0" smtClean="0">
                <a:sym typeface="Wingdings" panose="05000000000000000000" pitchFamily="2" charset="2"/>
              </a:rPr>
              <a:t>« vivre ensemble »</a:t>
            </a:r>
          </a:p>
          <a:p>
            <a:pPr marL="0" indent="0" algn="ctr">
              <a:buNone/>
            </a:pPr>
            <a:r>
              <a:rPr lang="fr-BE" altLang="fr-FR" sz="4400" dirty="0" smtClean="0"/>
              <a:t>	</a:t>
            </a:r>
            <a:r>
              <a:rPr lang="fr-BE" altLang="fr-FR" sz="4400" i="1" dirty="0">
                <a:cs typeface="Times New Roman" panose="02020603050405020304" pitchFamily="18" charset="0"/>
              </a:rPr>
              <a:t>	</a:t>
            </a:r>
            <a:r>
              <a:rPr lang="fr-FR" altLang="fr-FR" sz="4400" i="1" dirty="0" smtClean="0">
                <a:cs typeface="Times New Roman" panose="02020603050405020304" pitchFamily="18" charset="0"/>
              </a:rPr>
              <a:t> «</a:t>
            </a:r>
            <a:r>
              <a:rPr lang="fr-FR" altLang="fr-FR" sz="4400" i="1" dirty="0">
                <a:cs typeface="Times New Roman" panose="02020603050405020304" pitchFamily="18" charset="0"/>
              </a:rPr>
              <a:t> Je ne vous </a:t>
            </a:r>
            <a:r>
              <a:rPr lang="fr-FR" altLang="fr-FR" sz="4400" i="1" dirty="0" smtClean="0">
                <a:cs typeface="Times New Roman" panose="02020603050405020304" pitchFamily="18" charset="0"/>
              </a:rPr>
              <a:t>demande pas </a:t>
            </a:r>
            <a:r>
              <a:rPr lang="fr-FR" altLang="fr-FR" sz="4400" i="1" dirty="0">
                <a:cs typeface="Times New Roman" panose="02020603050405020304" pitchFamily="18" charset="0"/>
              </a:rPr>
              <a:t>d</a:t>
            </a:r>
            <a:r>
              <a:rPr lang="fr-BE" altLang="fr-FR" sz="4400" i="1" dirty="0">
                <a:cs typeface="Times New Roman" panose="02020603050405020304" pitchFamily="18" charset="0"/>
              </a:rPr>
              <a:t>e </a:t>
            </a:r>
            <a:r>
              <a:rPr lang="fr-BE" altLang="fr-FR" sz="4400" i="1" dirty="0" smtClean="0">
                <a:cs typeface="Times New Roman" panose="02020603050405020304" pitchFamily="18" charset="0"/>
              </a:rPr>
              <a:t>me </a:t>
            </a:r>
            <a:r>
              <a:rPr lang="fr-FR" altLang="fr-FR" sz="4400" i="1" dirty="0">
                <a:cs typeface="Times New Roman" panose="02020603050405020304" pitchFamily="18" charset="0"/>
              </a:rPr>
              <a:t>croire, je vous propose d’y rêver »</a:t>
            </a:r>
          </a:p>
          <a:p>
            <a:pPr marL="0" indent="0" algn="ctr">
              <a:buNone/>
            </a:pPr>
            <a:r>
              <a:rPr lang="fr-BE" sz="3600" dirty="0">
                <a:solidFill>
                  <a:srgbClr val="FF0000"/>
                </a:solidFill>
                <a:sym typeface="Wingdings" panose="05000000000000000000" pitchFamily="2" charset="2"/>
              </a:rPr>
              <a:t>	ATTENTION ! « perversion du système » (accueil des élèves BS « très légers » et </a:t>
            </a:r>
            <a:r>
              <a:rPr lang="fr-BE" sz="3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maintien </a:t>
            </a:r>
            <a:r>
              <a:rPr lang="fr-BE" sz="3600" dirty="0">
                <a:solidFill>
                  <a:srgbClr val="FF0000"/>
                </a:solidFill>
                <a:sym typeface="Wingdings" panose="05000000000000000000" pitchFamily="2" charset="2"/>
              </a:rPr>
              <a:t>des élèves BS « plus lourds » dans une structure ségrégée)</a:t>
            </a:r>
          </a:p>
          <a:p>
            <a:pPr marL="0" indent="0" algn="ctr">
              <a:buNone/>
            </a:pPr>
            <a:endParaRPr lang="fr-BE" sz="3300" b="1" dirty="0" smtClean="0"/>
          </a:p>
          <a:p>
            <a:pPr marL="0" indent="0" algn="ctr">
              <a:buNone/>
            </a:pPr>
            <a:r>
              <a:rPr lang="fr-BE" sz="3300" b="1" dirty="0" smtClean="0"/>
              <a:t>Ghislain.Magerotte@umons.ac.be</a:t>
            </a:r>
            <a:r>
              <a:rPr lang="fr-BE" sz="3300" b="1" dirty="0"/>
              <a:t/>
            </a:r>
            <a:br>
              <a:rPr lang="fr-BE" sz="3300" b="1" dirty="0"/>
            </a:br>
            <a:endParaRPr lang="fr-BE" sz="33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Alter, Paris, 2-3 juillet 2015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28801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dirty="0"/>
              <a:t>L’éducation inclusive</a:t>
            </a:r>
            <a:br>
              <a:rPr lang="fr-BE" b="1" dirty="0"/>
            </a:br>
            <a:r>
              <a:rPr lang="fr-BE" b="1" dirty="0"/>
              <a:t>N’ayez pas peur 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Intégration vs </a:t>
            </a:r>
            <a:r>
              <a:rPr lang="fr-BE" dirty="0"/>
              <a:t>Inclusion </a:t>
            </a:r>
            <a:r>
              <a:rPr lang="fr-BE" dirty="0" smtClean="0"/>
              <a:t>: vers une perspective systémique</a:t>
            </a:r>
          </a:p>
          <a:p>
            <a:r>
              <a:rPr lang="fr-BE" dirty="0" smtClean="0"/>
              <a:t>Intégration-inclusion en Belgique francophone</a:t>
            </a:r>
          </a:p>
          <a:p>
            <a:r>
              <a:rPr lang="fr-BE" dirty="0" smtClean="0"/>
              <a:t>Quelques stratégies pour réussir l’intégration-inclusion</a:t>
            </a:r>
          </a:p>
          <a:p>
            <a:pPr marL="0" indent="0">
              <a:buNone/>
            </a:pPr>
            <a:r>
              <a:rPr lang="fr-BE" dirty="0" smtClean="0"/>
              <a:t>	- la </a:t>
            </a:r>
            <a:r>
              <a:rPr lang="fr-BE" dirty="0"/>
              <a:t>stratégie des projets individualisés, </a:t>
            </a:r>
          </a:p>
          <a:p>
            <a:pPr marL="0" indent="0">
              <a:buNone/>
            </a:pPr>
            <a:r>
              <a:rPr lang="fr-BE" dirty="0" smtClean="0"/>
              <a:t>	- l’engagement </a:t>
            </a:r>
            <a:r>
              <a:rPr lang="fr-BE" dirty="0"/>
              <a:t>des élèves ‘typiques’ via le processus de tutorat, </a:t>
            </a:r>
          </a:p>
          <a:p>
            <a:pPr marL="0" indent="0">
              <a:buNone/>
            </a:pPr>
            <a:r>
              <a:rPr lang="fr-BE" dirty="0" smtClean="0"/>
              <a:t>	- la </a:t>
            </a:r>
            <a:r>
              <a:rPr lang="fr-BE" dirty="0"/>
              <a:t>méthodologie du soutien au comportement positif au niveau </a:t>
            </a:r>
            <a:r>
              <a:rPr lang="fr-BE" dirty="0" smtClean="0"/>
              <a:t>		de </a:t>
            </a:r>
            <a:r>
              <a:rPr lang="fr-BE" dirty="0"/>
              <a:t>toute l’école. </a:t>
            </a:r>
          </a:p>
          <a:p>
            <a:r>
              <a:rPr lang="fr-BE" dirty="0" smtClean="0"/>
              <a:t>Défis pour une école inclusive</a:t>
            </a:r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Alter, Paris, 2-3 juillet 2015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22394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BE" b="1" dirty="0" smtClean="0"/>
              <a:t>L’intégration-inclusion en Belgique </a:t>
            </a:r>
            <a:r>
              <a:rPr lang="fr-BE" b="1" dirty="0"/>
              <a:t>francophone : </a:t>
            </a:r>
            <a:r>
              <a:rPr lang="fr-BE" b="1" i="1" dirty="0" smtClean="0"/>
              <a:t>vers </a:t>
            </a:r>
            <a:r>
              <a:rPr lang="fr-BE" b="1" i="1" dirty="0"/>
              <a:t>une perspective </a:t>
            </a:r>
            <a:r>
              <a:rPr lang="fr-BE" b="1" i="1" dirty="0" smtClean="0"/>
              <a:t>systémique en inclusion</a:t>
            </a:r>
            <a:endParaRPr lang="fr-BE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BE" dirty="0" smtClean="0"/>
              <a:t>1970 : création de l’enseignement spécialisé (autonome)</a:t>
            </a:r>
          </a:p>
          <a:p>
            <a:r>
              <a:rPr lang="fr-BE" i="1" dirty="0" smtClean="0"/>
              <a:t>Intégration</a:t>
            </a:r>
            <a:r>
              <a:rPr lang="fr-BE" dirty="0" smtClean="0"/>
              <a:t> « sauvage » </a:t>
            </a:r>
          </a:p>
          <a:p>
            <a:r>
              <a:rPr lang="fr-FR" altLang="fr-FR" dirty="0" smtClean="0"/>
              <a:t>1995 : </a:t>
            </a:r>
            <a:r>
              <a:rPr lang="fr-FR" altLang="fr-FR" dirty="0"/>
              <a:t>arrêté sur l’intégration des élèves </a:t>
            </a:r>
            <a:r>
              <a:rPr lang="fr-FR" altLang="fr-FR" sz="2400" dirty="0"/>
              <a:t>de type </a:t>
            </a:r>
            <a:r>
              <a:rPr lang="fr-FR" altLang="fr-FR" sz="2400" dirty="0" smtClean="0"/>
              <a:t>4 (</a:t>
            </a:r>
            <a:r>
              <a:rPr lang="fr-FR" altLang="fr-FR" sz="2400" dirty="0" err="1" smtClean="0"/>
              <a:t>phys</a:t>
            </a:r>
            <a:r>
              <a:rPr lang="fr-FR" altLang="fr-FR" sz="2400" dirty="0" smtClean="0"/>
              <a:t>), </a:t>
            </a:r>
            <a:r>
              <a:rPr lang="fr-FR" altLang="fr-FR" sz="2400" dirty="0"/>
              <a:t>6 </a:t>
            </a:r>
            <a:r>
              <a:rPr lang="fr-FR" altLang="fr-FR" sz="2400" dirty="0" smtClean="0"/>
              <a:t>(visuel), 7 (auditif)</a:t>
            </a:r>
            <a:endParaRPr lang="fr-FR" altLang="fr-FR" sz="2400" dirty="0"/>
          </a:p>
          <a:p>
            <a:r>
              <a:rPr lang="fr-BE" dirty="0" smtClean="0"/>
              <a:t>3 mars 2004 : </a:t>
            </a:r>
            <a:r>
              <a:rPr lang="fr-BE" i="1" dirty="0" smtClean="0"/>
              <a:t>Intégration</a:t>
            </a:r>
            <a:r>
              <a:rPr lang="fr-BE" dirty="0" smtClean="0"/>
              <a:t> « formalisée »</a:t>
            </a:r>
          </a:p>
          <a:p>
            <a:r>
              <a:rPr lang="fr-BE" dirty="0" smtClean="0"/>
              <a:t>3 février 2009 : </a:t>
            </a:r>
            <a:r>
              <a:rPr lang="fr-BE" i="1" dirty="0" smtClean="0"/>
              <a:t>Intégration</a:t>
            </a:r>
            <a:r>
              <a:rPr lang="fr-BE" dirty="0" smtClean="0"/>
              <a:t> « revue et corrigée » </a:t>
            </a:r>
            <a:r>
              <a:rPr lang="fr-BE" b="1" dirty="0" smtClean="0"/>
              <a:t>visant une coopération entre </a:t>
            </a:r>
            <a:r>
              <a:rPr lang="fr-BE" b="1" dirty="0" err="1" smtClean="0"/>
              <a:t>ens</a:t>
            </a:r>
            <a:r>
              <a:rPr lang="fr-BE" b="1" dirty="0" smtClean="0"/>
              <a:t>. </a:t>
            </a:r>
            <a:r>
              <a:rPr lang="fr-BE" b="1" dirty="0" err="1" smtClean="0"/>
              <a:t>spéc</a:t>
            </a:r>
            <a:r>
              <a:rPr lang="fr-BE" b="1" dirty="0" smtClean="0"/>
              <a:t>. et </a:t>
            </a:r>
            <a:r>
              <a:rPr lang="fr-BE" b="1" dirty="0" err="1" smtClean="0"/>
              <a:t>ens</a:t>
            </a:r>
            <a:r>
              <a:rPr lang="fr-BE" b="1" dirty="0" smtClean="0"/>
              <a:t>. ordinaire</a:t>
            </a:r>
          </a:p>
          <a:p>
            <a:pPr lvl="1">
              <a:buClr>
                <a:srgbClr val="F0A22E"/>
              </a:buClr>
              <a:buFont typeface="Courier New" panose="02070309020205020404" pitchFamily="49" charset="0"/>
              <a:buChar char="o"/>
            </a:pPr>
            <a:r>
              <a:rPr lang="fr-BE" altLang="fr-FR" b="1" dirty="0" smtClean="0">
                <a:solidFill>
                  <a:srgbClr val="4E3B30"/>
                </a:solidFill>
              </a:rPr>
              <a:t>Protocole d’intégration (</a:t>
            </a:r>
            <a:r>
              <a:rPr lang="fr-BE" altLang="fr-FR" dirty="0" smtClean="0">
                <a:solidFill>
                  <a:srgbClr val="4E3B30"/>
                </a:solidFill>
              </a:rPr>
              <a:t>projet, modalités de concertation, accord de tous (PMS, directions, parents)</a:t>
            </a:r>
          </a:p>
          <a:p>
            <a:pPr lvl="1">
              <a:buClr>
                <a:srgbClr val="F0A22E"/>
              </a:buClr>
              <a:buFont typeface="Courier New" panose="02070309020205020404" pitchFamily="49" charset="0"/>
              <a:buChar char="o"/>
            </a:pPr>
            <a:r>
              <a:rPr lang="fr-BE" altLang="fr-FR" b="1" dirty="0" smtClean="0">
                <a:solidFill>
                  <a:srgbClr val="4E3B30"/>
                </a:solidFill>
              </a:rPr>
              <a:t>4 périodes d’accompagnement/</a:t>
            </a:r>
            <a:r>
              <a:rPr lang="fr-BE" altLang="fr-FR" dirty="0" smtClean="0">
                <a:solidFill>
                  <a:srgbClr val="4E3B30"/>
                </a:solidFill>
              </a:rPr>
              <a:t>élève en </a:t>
            </a:r>
            <a:r>
              <a:rPr lang="fr-BE" altLang="fr-FR" b="1" dirty="0" smtClean="0">
                <a:solidFill>
                  <a:srgbClr val="4E3B30"/>
                </a:solidFill>
              </a:rPr>
              <a:t>intégration permanente totale</a:t>
            </a:r>
          </a:p>
          <a:p>
            <a:pPr lvl="1">
              <a:buClr>
                <a:srgbClr val="F0A22E"/>
              </a:buClr>
              <a:buFont typeface="Courier New" panose="02070309020205020404" pitchFamily="49" charset="0"/>
              <a:buChar char="o"/>
            </a:pPr>
            <a:r>
              <a:rPr lang="fr-BE" altLang="fr-FR" b="1" dirty="0" smtClean="0">
                <a:solidFill>
                  <a:srgbClr val="4E3B30"/>
                </a:solidFill>
              </a:rPr>
              <a:t>Accompagnement </a:t>
            </a:r>
            <a:r>
              <a:rPr lang="fr-BE" altLang="fr-FR" dirty="0" smtClean="0">
                <a:solidFill>
                  <a:srgbClr val="4E3B30"/>
                </a:solidFill>
              </a:rPr>
              <a:t>par du personnel de </a:t>
            </a:r>
            <a:r>
              <a:rPr lang="fr-BE" altLang="fr-FR" b="1" dirty="0" err="1" smtClean="0">
                <a:solidFill>
                  <a:srgbClr val="4E3B30"/>
                </a:solidFill>
              </a:rPr>
              <a:t>l’ens</a:t>
            </a:r>
            <a:r>
              <a:rPr lang="fr-BE" altLang="fr-FR" b="1" dirty="0" smtClean="0">
                <a:solidFill>
                  <a:srgbClr val="4E3B30"/>
                </a:solidFill>
              </a:rPr>
              <a:t>. Spécialisé </a:t>
            </a:r>
            <a:r>
              <a:rPr lang="fr-BE" altLang="fr-FR" dirty="0" smtClean="0">
                <a:solidFill>
                  <a:srgbClr val="4E3B30"/>
                </a:solidFill>
              </a:rPr>
              <a:t>(enseignant, kiné, logo…)</a:t>
            </a:r>
          </a:p>
          <a:p>
            <a:pPr lvl="1">
              <a:buClr>
                <a:srgbClr val="F0A22E"/>
              </a:buClr>
              <a:buFont typeface="Courier New" panose="02070309020205020404" pitchFamily="49" charset="0"/>
              <a:buChar char="o"/>
            </a:pPr>
            <a:r>
              <a:rPr lang="fr-BE" altLang="fr-FR" dirty="0" smtClean="0">
                <a:solidFill>
                  <a:srgbClr val="4E3B30"/>
                </a:solidFill>
              </a:rPr>
              <a:t>Accompagnement à temps plein </a:t>
            </a:r>
            <a:r>
              <a:rPr lang="fr-BE" altLang="fr-FR" b="1" dirty="0" smtClean="0">
                <a:solidFill>
                  <a:srgbClr val="4E3B30"/>
                </a:solidFill>
              </a:rPr>
              <a:t>à partir de 6 </a:t>
            </a:r>
            <a:r>
              <a:rPr lang="fr-BE" altLang="fr-FR" b="1" dirty="0" smtClean="0"/>
              <a:t>élèves </a:t>
            </a:r>
            <a:r>
              <a:rPr lang="fr-BE" altLang="fr-FR" dirty="0" smtClean="0">
                <a:solidFill>
                  <a:srgbClr val="4E3B30"/>
                </a:solidFill>
              </a:rPr>
              <a:t>en intégration (6x4=24!)</a:t>
            </a:r>
          </a:p>
          <a:p>
            <a:pPr lvl="1">
              <a:buClr>
                <a:srgbClr val="F0A22E"/>
              </a:buClr>
              <a:buFont typeface="Courier New" panose="02070309020205020404" pitchFamily="49" charset="0"/>
              <a:buChar char="o"/>
            </a:pPr>
            <a:r>
              <a:rPr lang="fr-BE" altLang="fr-FR" b="1" dirty="0" smtClean="0">
                <a:solidFill>
                  <a:srgbClr val="4E3B30"/>
                </a:solidFill>
              </a:rPr>
              <a:t>Plan Individuel d’apprentissage </a:t>
            </a:r>
            <a:r>
              <a:rPr lang="fr-BE" altLang="fr-FR" dirty="0" smtClean="0">
                <a:solidFill>
                  <a:srgbClr val="4E3B30"/>
                </a:solidFill>
              </a:rPr>
              <a:t>élaboré en concertation entre les deux écoles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 smtClean="0"/>
              <a:t>Alter, Paris, 2-3 juillet 2015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0884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3200" b="1" dirty="0" smtClean="0"/>
              <a:t>LE « LONG » CHEMIN VERS L’INCLUSION</a:t>
            </a:r>
            <a:endParaRPr lang="fr-BE" sz="3200" b="1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8981" y="2108322"/>
            <a:ext cx="6789420" cy="3785944"/>
          </a:xfrm>
          <a:prstGeom prst="rect">
            <a:avLst/>
          </a:prstGeom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Alter, Paris, 2-3 juillet 2015</a:t>
            </a:r>
          </a:p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E5DC-377B-4942-9F82-92180D22B1F0}" type="slidenum">
              <a:rPr lang="fr-BE" smtClean="0"/>
              <a:t>4</a:t>
            </a:fld>
            <a:endParaRPr lang="fr-BE"/>
          </a:p>
        </p:txBody>
      </p:sp>
      <p:sp>
        <p:nvSpPr>
          <p:cNvPr id="6" name="Rectangle 5"/>
          <p:cNvSpPr/>
          <p:nvPr/>
        </p:nvSpPr>
        <p:spPr>
          <a:xfrm>
            <a:off x="10027403" y="4060556"/>
            <a:ext cx="1952787" cy="178230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Participation pleine et effective à la société sur base de l’égalité avec les autres (ONU, 2006)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0813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dirty="0" smtClean="0"/>
              <a:t>Quelques chiffres</a:t>
            </a:r>
            <a:endParaRPr lang="fr-BE" b="1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32218" y="2957582"/>
            <a:ext cx="2727827" cy="3525397"/>
          </a:xfrm>
          <a:prstGeom prst="rect">
            <a:avLst/>
          </a:prstGeom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747538"/>
              </p:ext>
            </p:extLst>
          </p:nvPr>
        </p:nvGraphicFramePr>
        <p:xfrm>
          <a:off x="7711807" y="2571932"/>
          <a:ext cx="3641993" cy="3232265"/>
        </p:xfrm>
        <a:graphic>
          <a:graphicData uri="http://schemas.openxmlformats.org/drawingml/2006/table">
            <a:tbl>
              <a:tblPr/>
              <a:tblGrid>
                <a:gridCol w="1801301"/>
                <a:gridCol w="1840692"/>
              </a:tblGrid>
              <a:tr h="639254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pitchFamily="34" charset="0"/>
                        </a:rPr>
                        <a:t>Selon les formes d’intégration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0"/>
                          <a:cs typeface="Arial" pitchFamily="34" charset="0"/>
                        </a:rPr>
                        <a:t>Nombre d’élèves en intégration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39254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pitchFamily="34" charset="0"/>
                        </a:rPr>
                        <a:t>Permanente partielle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pitchFamily="34" charset="0"/>
                        </a:rPr>
                        <a:t>45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671913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pitchFamily="34" charset="0"/>
                        </a:rPr>
                        <a:t>Permanente totale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alt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pitchFamily="34" charset="0"/>
                        </a:rPr>
                        <a:t>1389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  <a:tr h="639254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pitchFamily="34" charset="0"/>
                        </a:rPr>
                        <a:t>Temporaire partielle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alt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456612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alt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pitchFamily="34" charset="0"/>
                        </a:rPr>
                        <a:t>Temporaire totale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1pPr>
                      <a:lvl2pPr marL="742950" indent="-28575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2pPr>
                      <a:lvl3pPr marL="1143000" indent="-22860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3pPr>
                      <a:lvl4pPr marL="1600200" indent="-22860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w Cen MT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alt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w Cen MT" pitchFamily="34" charset="0"/>
                          <a:cs typeface="Arial" pitchFamily="34" charset="0"/>
                        </a:rPr>
                        <a:t>582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à coins arrondis 6"/>
          <p:cNvSpPr/>
          <p:nvPr/>
        </p:nvSpPr>
        <p:spPr>
          <a:xfrm>
            <a:off x="7160045" y="1690688"/>
            <a:ext cx="4252511" cy="73813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2020 élèves intégrés en 2013-2014</a:t>
            </a:r>
            <a:endParaRPr lang="fr-BE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459" y="2896542"/>
            <a:ext cx="3815275" cy="2127603"/>
          </a:xfrm>
          <a:prstGeom prst="rect">
            <a:avLst/>
          </a:prstGeom>
        </p:spPr>
      </p:pic>
      <p:sp>
        <p:nvSpPr>
          <p:cNvPr id="9" name="Rectangle à coins arrondis 8"/>
          <p:cNvSpPr/>
          <p:nvPr/>
        </p:nvSpPr>
        <p:spPr>
          <a:xfrm>
            <a:off x="7954178" y="5871990"/>
            <a:ext cx="3803916" cy="98601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70000"/>
              </a:lnSpc>
              <a:defRPr/>
            </a:pPr>
            <a:r>
              <a:rPr lang="fr-BE" altLang="fr-FR" dirty="0" smtClean="0"/>
              <a:t>En 2013-2014 :</a:t>
            </a:r>
          </a:p>
          <a:p>
            <a:pPr>
              <a:lnSpc>
                <a:spcPct val="70000"/>
              </a:lnSpc>
              <a:defRPr/>
            </a:pPr>
            <a:r>
              <a:rPr lang="fr-BE" altLang="fr-FR" dirty="0" smtClean="0"/>
              <a:t>206 </a:t>
            </a:r>
            <a:r>
              <a:rPr lang="fr-BE" altLang="fr-FR" dirty="0"/>
              <a:t>écoles spécialisées partenaires de </a:t>
            </a:r>
            <a:r>
              <a:rPr lang="fr-BE" altLang="fr-FR" dirty="0" smtClean="0"/>
              <a:t> </a:t>
            </a:r>
            <a:r>
              <a:rPr lang="fr-BE" altLang="fr-FR" dirty="0"/>
              <a:t>687 écoles ordinaires </a:t>
            </a:r>
            <a:r>
              <a:rPr lang="fr-BE" altLang="fr-FR" dirty="0" smtClean="0"/>
              <a:t>( </a:t>
            </a:r>
            <a:r>
              <a:rPr lang="fr-BE" altLang="fr-FR" dirty="0"/>
              <a:t>459 F et 228 S)</a:t>
            </a:r>
            <a:endParaRPr lang="fr-FR" altLang="fr-FR" dirty="0"/>
          </a:p>
        </p:txBody>
      </p:sp>
      <p:sp>
        <p:nvSpPr>
          <p:cNvPr id="6" name="Organigramme : Extraire 5"/>
          <p:cNvSpPr/>
          <p:nvPr/>
        </p:nvSpPr>
        <p:spPr>
          <a:xfrm>
            <a:off x="1657462" y="5001774"/>
            <a:ext cx="2666082" cy="1872867"/>
          </a:xfrm>
          <a:prstGeom prst="flowChartExtra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Classes spécialisées</a:t>
            </a:r>
          </a:p>
          <a:p>
            <a:pPr algn="ctr"/>
            <a:r>
              <a:rPr lang="fr-BE" dirty="0" smtClean="0"/>
              <a:t>« intégrées» </a:t>
            </a:r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Alter, Paris, 2-3 juillet 2015</a:t>
            </a:r>
            <a:endParaRPr lang="fr-BE"/>
          </a:p>
        </p:txBody>
      </p:sp>
      <p:sp>
        <p:nvSpPr>
          <p:cNvPr id="10" name="Rectangle à coins arrondis 9"/>
          <p:cNvSpPr/>
          <p:nvPr/>
        </p:nvSpPr>
        <p:spPr>
          <a:xfrm>
            <a:off x="420134" y="1335003"/>
            <a:ext cx="3618466" cy="14349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Augmentation du </a:t>
            </a:r>
            <a:r>
              <a:rPr lang="fr-BE" dirty="0" err="1" smtClean="0"/>
              <a:t>nbre</a:t>
            </a:r>
            <a:r>
              <a:rPr lang="fr-BE" dirty="0" smtClean="0"/>
              <a:t> d’élèves dans </a:t>
            </a:r>
            <a:r>
              <a:rPr lang="fr-BE" dirty="0" err="1" smtClean="0"/>
              <a:t>l’ens</a:t>
            </a:r>
            <a:r>
              <a:rPr lang="fr-BE" dirty="0" smtClean="0"/>
              <a:t> </a:t>
            </a:r>
            <a:r>
              <a:rPr lang="fr-BE" dirty="0" err="1" smtClean="0"/>
              <a:t>spec</a:t>
            </a:r>
            <a:r>
              <a:rPr lang="fr-BE" dirty="0" smtClean="0"/>
              <a:t> ! 35.421 en 2013 (5% de la population scolaire)</a:t>
            </a:r>
          </a:p>
          <a:p>
            <a:pPr algn="ctr"/>
            <a:r>
              <a:rPr lang="fr-BE" dirty="0" smtClean="0"/>
              <a:t>POURQUOI ?</a:t>
            </a:r>
          </a:p>
          <a:p>
            <a:pPr algn="ctr"/>
            <a:r>
              <a:rPr lang="fr-BE" sz="1600" dirty="0" smtClean="0"/>
              <a:t>Pauvres (immigrés)- français – tr ment…</a:t>
            </a:r>
            <a:endParaRPr lang="fr-BE" sz="1600" dirty="0"/>
          </a:p>
        </p:txBody>
      </p:sp>
      <p:sp>
        <p:nvSpPr>
          <p:cNvPr id="11" name="Ellipse 10"/>
          <p:cNvSpPr/>
          <p:nvPr/>
        </p:nvSpPr>
        <p:spPr>
          <a:xfrm>
            <a:off x="212649" y="5024145"/>
            <a:ext cx="1825471" cy="672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Int « sauvage »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9492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BE" b="1" dirty="0" smtClean="0"/>
              <a:t/>
            </a:r>
            <a:br>
              <a:rPr lang="fr-BE" b="1" dirty="0" smtClean="0"/>
            </a:br>
            <a:r>
              <a:rPr lang="fr-BE" b="1" dirty="0" smtClean="0"/>
              <a:t>Quelques </a:t>
            </a:r>
            <a:r>
              <a:rPr lang="fr-BE" b="1" dirty="0"/>
              <a:t>stratégies pour réussir </a:t>
            </a:r>
            <a:r>
              <a:rPr lang="fr-BE" b="1" dirty="0" smtClean="0"/>
              <a:t>l’intégration-inclusion : </a:t>
            </a:r>
            <a:r>
              <a:rPr lang="fr-BE" b="1" i="1" dirty="0"/>
              <a:t>Stratégie des projets individualisés</a:t>
            </a:r>
            <a:r>
              <a:rPr lang="fr-BE" b="1" dirty="0"/>
              <a:t/>
            </a:r>
            <a:br>
              <a:rPr lang="fr-BE" b="1" dirty="0"/>
            </a:b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b="1" dirty="0" smtClean="0"/>
              <a:t>Définition</a:t>
            </a:r>
            <a:r>
              <a:rPr lang="fr-FR" dirty="0" smtClean="0"/>
              <a:t> : «</a:t>
            </a:r>
            <a:r>
              <a:rPr lang="fr-FR" dirty="0"/>
              <a:t> </a:t>
            </a:r>
            <a:r>
              <a:rPr lang="fr-FR" i="1" dirty="0"/>
              <a:t>le plan individuel d'apprentissage (P.I.A.) est un outil méthodologique élaboré pour chaque élève et ajusté durant toute sa scolarité</a:t>
            </a:r>
            <a:r>
              <a:rPr lang="fr-FR" b="1" i="1" dirty="0"/>
              <a:t> </a:t>
            </a:r>
            <a:r>
              <a:rPr lang="fr-FR" i="1" dirty="0"/>
              <a:t>par le Conseil de classe, sur la base des observations fournies par ses différents membres et des données communiquées par l'organisme de guidance des élèves. Il énumère des </a:t>
            </a:r>
            <a:r>
              <a:rPr lang="fr-FR" b="1" i="1" dirty="0"/>
              <a:t>objectifs particuliers à atteindre durant une période déterminée</a:t>
            </a:r>
            <a:r>
              <a:rPr lang="fr-FR" i="1" dirty="0"/>
              <a:t>. C'est à partir des données du P.I.A. que </a:t>
            </a:r>
            <a:r>
              <a:rPr lang="fr-FR" b="1" i="1" dirty="0"/>
              <a:t>chaque membre </a:t>
            </a:r>
            <a:r>
              <a:rPr lang="fr-FR" i="1" dirty="0"/>
              <a:t>de l'équipe pluridisciplinaire met en œuvre le travail d'éducation, de rééducation et de formation. </a:t>
            </a:r>
            <a:r>
              <a:rPr lang="fr-FR" i="1" dirty="0" smtClean="0"/>
              <a:t>» </a:t>
            </a:r>
            <a:r>
              <a:rPr lang="fr-FR" sz="2000" i="1" dirty="0" smtClean="0"/>
              <a:t>(art. 4, 1)</a:t>
            </a:r>
            <a:endParaRPr lang="fr-BE" sz="2000" dirty="0"/>
          </a:p>
          <a:p>
            <a:pPr marL="0" indent="0" algn="just">
              <a:buNone/>
            </a:pPr>
            <a:r>
              <a:rPr lang="fr-FR" i="1" dirty="0" smtClean="0"/>
              <a:t>«</a:t>
            </a:r>
            <a:r>
              <a:rPr lang="fr-FR" i="1" dirty="0"/>
              <a:t> L’élève et ses parents ou, à défaut, leur délégué, sont </a:t>
            </a:r>
            <a:r>
              <a:rPr lang="fr-FR" b="1" i="1" dirty="0"/>
              <a:t>invités</a:t>
            </a:r>
            <a:r>
              <a:rPr lang="fr-FR" i="1" dirty="0"/>
              <a:t> à l’élaboration du P.I.A. » </a:t>
            </a:r>
            <a:r>
              <a:rPr lang="fr-FR" sz="2200" i="1" dirty="0" smtClean="0"/>
              <a:t>(</a:t>
            </a:r>
            <a:r>
              <a:rPr lang="fr-FR" sz="2200" dirty="0" smtClean="0"/>
              <a:t>Art. 32 </a:t>
            </a:r>
            <a:r>
              <a:rPr lang="fr-FR" sz="2200" dirty="0"/>
              <a:t>§</a:t>
            </a:r>
            <a:r>
              <a:rPr lang="fr-FR" sz="2200" dirty="0" smtClean="0"/>
              <a:t>10 du </a:t>
            </a:r>
            <a:r>
              <a:rPr lang="fr-FR" sz="2200" dirty="0"/>
              <a:t>décret du 3 mars 2004 organisant l’enseignement </a:t>
            </a:r>
            <a:r>
              <a:rPr lang="fr-FR" sz="2200" dirty="0" smtClean="0"/>
              <a:t>spécialisé)</a:t>
            </a:r>
            <a:endParaRPr lang="fr-BE" sz="2200" dirty="0"/>
          </a:p>
          <a:p>
            <a:pPr marL="0" indent="0">
              <a:buNone/>
            </a:pPr>
            <a:endParaRPr lang="fr-BE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Alter, Paris, 2-3 juillet 2015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8376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BE" b="1" dirty="0"/>
              <a:t/>
            </a:r>
            <a:br>
              <a:rPr lang="fr-BE" b="1" dirty="0"/>
            </a:br>
            <a:r>
              <a:rPr lang="fr-BE" b="1" dirty="0"/>
              <a:t>Quelques stratégies pour réussir l’intégration-inclusion : </a:t>
            </a:r>
            <a:r>
              <a:rPr lang="fr-BE" b="1" i="1" dirty="0"/>
              <a:t>Stratégie des projets individualisés</a:t>
            </a:r>
            <a:r>
              <a:rPr lang="fr-BE" b="1" dirty="0"/>
              <a:t/>
            </a:r>
            <a:br>
              <a:rPr lang="fr-BE" b="1" dirty="0"/>
            </a:b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BE" b="1" dirty="0" smtClean="0"/>
              <a:t>Que contient-il ? </a:t>
            </a:r>
            <a:r>
              <a:rPr lang="fr-BE" dirty="0" smtClean="0"/>
              <a:t>Objectifs – par qui ? – échéances – (stratégies?)</a:t>
            </a:r>
            <a:endParaRPr lang="fr-BE" b="1" dirty="0" smtClean="0"/>
          </a:p>
          <a:p>
            <a:pPr marL="0" indent="0">
              <a:buNone/>
            </a:pPr>
            <a:endParaRPr lang="fr-BE" b="1" dirty="0" smtClean="0"/>
          </a:p>
          <a:p>
            <a:pPr marL="0" indent="0">
              <a:buNone/>
            </a:pPr>
            <a:r>
              <a:rPr lang="fr-BE" b="1" dirty="0" smtClean="0"/>
              <a:t>Cette stratégie des projets individualisés : pour l’inclusion ?</a:t>
            </a:r>
          </a:p>
          <a:p>
            <a:pPr>
              <a:buFontTx/>
              <a:buChar char="-"/>
            </a:pPr>
            <a:r>
              <a:rPr lang="fr-BE" dirty="0" smtClean="0"/>
              <a:t>Collaboration de tous les partenaires professionnels </a:t>
            </a:r>
          </a:p>
          <a:p>
            <a:pPr>
              <a:buFontTx/>
              <a:buChar char="-"/>
            </a:pPr>
            <a:r>
              <a:rPr lang="fr-BE" dirty="0" smtClean="0"/>
              <a:t>y compris l’élève et les parents</a:t>
            </a:r>
          </a:p>
          <a:p>
            <a:pPr>
              <a:buFontTx/>
              <a:buChar char="-"/>
            </a:pPr>
            <a:r>
              <a:rPr lang="fr-BE" dirty="0" smtClean="0"/>
              <a:t>Y compris les partenaires extérieurs (Action sociale – Santé)</a:t>
            </a:r>
          </a:p>
          <a:p>
            <a:pPr>
              <a:buFontTx/>
              <a:buChar char="-"/>
            </a:pPr>
            <a:endParaRPr lang="fr-BE" dirty="0"/>
          </a:p>
          <a:p>
            <a:pPr>
              <a:buFontTx/>
              <a:buChar char="-"/>
            </a:pPr>
            <a:r>
              <a:rPr lang="fr-BE" b="1" dirty="0" smtClean="0"/>
              <a:t>Résistances</a:t>
            </a:r>
            <a:r>
              <a:rPr lang="fr-BE" dirty="0" smtClean="0"/>
              <a:t> : remettre une copie du PIA aux parents ? À l’élève ? Juger de mon efficacité ? Priorités vs autres apprentissages ?</a:t>
            </a:r>
          </a:p>
          <a:p>
            <a:pPr>
              <a:buFontTx/>
              <a:buChar char="-"/>
            </a:pPr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Alter, Paris, 2-3 juillet 2015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32261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BE" b="1" dirty="0"/>
              <a:t/>
            </a:r>
            <a:br>
              <a:rPr lang="fr-BE" b="1" dirty="0"/>
            </a:br>
            <a:r>
              <a:rPr lang="fr-BE" b="1" dirty="0"/>
              <a:t>Quelques stratégies pour réussir l’intégration-inclusion : </a:t>
            </a:r>
            <a:r>
              <a:rPr lang="fr-BE" b="1" i="1" dirty="0"/>
              <a:t>Stratégie </a:t>
            </a:r>
            <a:r>
              <a:rPr lang="fr-BE" b="1" i="1" dirty="0" smtClean="0"/>
              <a:t>du tutorat</a:t>
            </a:r>
            <a:r>
              <a:rPr lang="fr-BE" b="1" dirty="0"/>
              <a:t/>
            </a:r>
            <a:br>
              <a:rPr lang="fr-BE" b="1" dirty="0"/>
            </a:b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BE" b="1" dirty="0" smtClean="0"/>
              <a:t>Engagement</a:t>
            </a:r>
            <a:r>
              <a:rPr lang="fr-BE" dirty="0" smtClean="0"/>
              <a:t> </a:t>
            </a:r>
            <a:r>
              <a:rPr lang="fr-BE" dirty="0"/>
              <a:t>des élèves ‘typiques’ </a:t>
            </a:r>
            <a:r>
              <a:rPr lang="fr-BE" dirty="0" smtClean="0"/>
              <a:t>(même âge?) via </a:t>
            </a:r>
            <a:r>
              <a:rPr lang="fr-BE" dirty="0"/>
              <a:t>le processus de </a:t>
            </a:r>
            <a:r>
              <a:rPr lang="fr-BE" dirty="0" smtClean="0"/>
              <a:t>tutorat 	</a:t>
            </a:r>
            <a:r>
              <a:rPr lang="fr-BE" b="1" dirty="0" smtClean="0"/>
              <a:t>organisé par l’enseignant </a:t>
            </a:r>
            <a:r>
              <a:rPr lang="fr-BE" dirty="0" smtClean="0"/>
              <a:t>(dans le cadre d’une formation citoyenne?)</a:t>
            </a:r>
            <a:endParaRPr lang="fr-BE" b="1" dirty="0" smtClean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b="1" dirty="0" smtClean="0"/>
              <a:t>Quand</a:t>
            </a:r>
            <a:r>
              <a:rPr lang="fr-BE" dirty="0" smtClean="0"/>
              <a:t> : Tous les jours ? occasionnellement ? Durant la classe ou hors de la 	classe (récréation, temps de midi)</a:t>
            </a:r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b="1" dirty="0" smtClean="0"/>
              <a:t>Pourquoi</a:t>
            </a:r>
            <a:r>
              <a:rPr lang="fr-BE" dirty="0" smtClean="0"/>
              <a:t> :  individualiser - développer des relations sociales à l’école et hors 	de l’école</a:t>
            </a:r>
            <a:endParaRPr lang="fr-BE" dirty="0"/>
          </a:p>
          <a:p>
            <a:endParaRPr lang="fr-BE" dirty="0" smtClean="0"/>
          </a:p>
          <a:p>
            <a:pPr marL="0" indent="0">
              <a:buNone/>
            </a:pPr>
            <a:r>
              <a:rPr lang="fr-BE" b="1" dirty="0" smtClean="0"/>
              <a:t>Efficacité</a:t>
            </a:r>
            <a:r>
              <a:rPr lang="fr-BE" dirty="0" smtClean="0"/>
              <a:t> : pour l’élève à BS – pour les autres élèves</a:t>
            </a:r>
          </a:p>
          <a:p>
            <a:endParaRPr lang="fr-BE" dirty="0"/>
          </a:p>
          <a:p>
            <a:endParaRPr lang="fr-BE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Alter, Paris, 2-3 juillet 2015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52714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b="1" dirty="0"/>
              <a:t>Quelques stratégies pour réussir l’intégration-inclusion : </a:t>
            </a:r>
            <a:r>
              <a:rPr lang="fr-BE" b="1" i="1" dirty="0"/>
              <a:t>Stratégie </a:t>
            </a:r>
            <a:r>
              <a:rPr lang="fr-BE" b="1" i="1" dirty="0" smtClean="0"/>
              <a:t>du SW-PBS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b="1" dirty="0" smtClean="0"/>
              <a:t>L’école</a:t>
            </a:r>
            <a:r>
              <a:rPr lang="fr-BE" dirty="0" smtClean="0"/>
              <a:t> sera </a:t>
            </a:r>
            <a:r>
              <a:rPr lang="fr-BE" b="1" dirty="0" smtClean="0"/>
              <a:t>toujours confrontée </a:t>
            </a:r>
            <a:r>
              <a:rPr lang="fr-BE" dirty="0" smtClean="0"/>
              <a:t>à des troubles du comportement ou des comportements-défis, surtout si elle fonctionne dans une </a:t>
            </a:r>
            <a:r>
              <a:rPr lang="fr-BE" b="1" dirty="0" smtClean="0"/>
              <a:t>perspective inclusive</a:t>
            </a:r>
          </a:p>
          <a:p>
            <a:endParaRPr lang="fr-BE" b="1" dirty="0" smtClean="0"/>
          </a:p>
          <a:p>
            <a:r>
              <a:rPr lang="fr-BE" b="1" dirty="0" smtClean="0"/>
              <a:t>SCHOOL-WIDE POSITIVE BEHAVIOR SUPPORT (SW-PBS)</a:t>
            </a:r>
            <a:r>
              <a:rPr lang="fr-BE" dirty="0" smtClean="0"/>
              <a:t> :  enseigner les comportements </a:t>
            </a:r>
            <a:r>
              <a:rPr lang="fr-BE" dirty="0"/>
              <a:t>alternatifs positifs (au cpt problématique)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Alter, Paris, 2-3 juillet 2015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118865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436</Words>
  <Application>Microsoft Office PowerPoint</Application>
  <PresentationFormat>Grand écran</PresentationFormat>
  <Paragraphs>113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Times New Roman</vt:lpstr>
      <vt:lpstr>Tw Cen MT</vt:lpstr>
      <vt:lpstr>Wingdings</vt:lpstr>
      <vt:lpstr>Thème Office</vt:lpstr>
      <vt:lpstr>L’éducation inclusive N’ayez pas peur !</vt:lpstr>
      <vt:lpstr>L’éducation inclusive N’ayez pas peur !</vt:lpstr>
      <vt:lpstr>L’intégration-inclusion en Belgique francophone : vers une perspective systémique en inclusion</vt:lpstr>
      <vt:lpstr>LE « LONG » CHEMIN VERS L’INCLUSION</vt:lpstr>
      <vt:lpstr>Quelques chiffres</vt:lpstr>
      <vt:lpstr> Quelques stratégies pour réussir l’intégration-inclusion : Stratégie des projets individualisés </vt:lpstr>
      <vt:lpstr> Quelques stratégies pour réussir l’intégration-inclusion : Stratégie des projets individualisés </vt:lpstr>
      <vt:lpstr> Quelques stratégies pour réussir l’intégration-inclusion : Stratégie du tutorat </vt:lpstr>
      <vt:lpstr>Quelques stratégies pour réussir l’intégration-inclusion : Stratégie du SW-PBS</vt:lpstr>
      <vt:lpstr>Quelques stratégies pour réussir l’intégration-inclusion : Stratégie du SW-PBS</vt:lpstr>
      <vt:lpstr> Défis pour une école inclusive </vt:lpstr>
      <vt:lpstr> Défis pour une école inclusive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L’éducation inclusive N’ayez pas peur !</dc:title>
  <dc:creator>Ghislain MAGEROTTE</dc:creator>
  <cp:lastModifiedBy>Ghislain MAGEROTTE</cp:lastModifiedBy>
  <cp:revision>30</cp:revision>
  <dcterms:created xsi:type="dcterms:W3CDTF">2015-06-16T15:40:37Z</dcterms:created>
  <dcterms:modified xsi:type="dcterms:W3CDTF">2015-07-03T03:30:15Z</dcterms:modified>
</cp:coreProperties>
</file>