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2D16B-4C42-CD4A-B82F-3776BCF3A05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F9214-8834-A845-B6F4-7959F28E68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56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Relativiser l’aspect socio historique mais présent dans l’ici et maintenant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F9214-8834-A845-B6F4-7959F28E68B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04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0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45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22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03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56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24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74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15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67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57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C00E-A3A2-CE4A-B294-8BED3C09D219}" type="datetimeFigureOut">
              <a:rPr lang="fr-FR" smtClean="0"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90811-E785-E44A-B7A8-9C2D33B523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43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spc="300" dirty="0" smtClean="0"/>
              <a:t> Inclusion scolaire: les contradictions françaises</a:t>
            </a:r>
            <a:endParaRPr lang="fr-FR" b="1" spc="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Etat des lieux  problématisé</a:t>
            </a:r>
          </a:p>
          <a:p>
            <a:r>
              <a:rPr lang="fr-FR" dirty="0" smtClean="0"/>
              <a:t>P</a:t>
            </a:r>
            <a:r>
              <a:rPr lang="fr-FR" dirty="0" smtClean="0"/>
              <a:t>. </a:t>
            </a:r>
            <a:r>
              <a:rPr lang="fr-FR" dirty="0" err="1" smtClean="0"/>
              <a:t>Mazereau</a:t>
            </a:r>
            <a:r>
              <a:rPr lang="fr-FR" dirty="0" smtClean="0"/>
              <a:t>, CERSE, et MRSH Université de Normandie Caen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26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151467"/>
            <a:ext cx="8568267" cy="543559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600" dirty="0"/>
              <a:t>Clot, Y. (2008). </a:t>
            </a:r>
            <a:r>
              <a:rPr lang="fr-FR" sz="2600" i="1" dirty="0"/>
              <a:t>Travail et pouvoir d’agir</a:t>
            </a:r>
            <a:r>
              <a:rPr lang="fr-FR" sz="2600" dirty="0"/>
              <a:t>, Paris : P.U.F</a:t>
            </a:r>
            <a:r>
              <a:rPr lang="fr-FR" sz="2600" dirty="0" smtClean="0"/>
              <a:t>.</a:t>
            </a:r>
          </a:p>
          <a:p>
            <a:pPr marL="0" indent="0" algn="just">
              <a:buNone/>
            </a:pPr>
            <a:r>
              <a:rPr lang="fr-FR" sz="2600" dirty="0" err="1" smtClean="0"/>
              <a:t>Mazereau</a:t>
            </a:r>
            <a:r>
              <a:rPr lang="fr-FR" sz="2600" dirty="0" smtClean="0"/>
              <a:t>, P. (2015) </a:t>
            </a:r>
            <a:r>
              <a:rPr lang="fr-CA" sz="2600" dirty="0"/>
              <a:t>Inclusion scolaire et action publique, entre contradictions et </a:t>
            </a:r>
            <a:r>
              <a:rPr lang="fr-CA" sz="2600" dirty="0" smtClean="0"/>
              <a:t>inachèvement, </a:t>
            </a:r>
            <a:r>
              <a:rPr lang="fr-CA" sz="2600" i="1" dirty="0" smtClean="0"/>
              <a:t>Vie sociale, </a:t>
            </a:r>
            <a:r>
              <a:rPr lang="fr-CA" sz="2600" dirty="0" smtClean="0"/>
              <a:t>n° 11.</a:t>
            </a:r>
            <a:endParaRPr lang="fr-FR" sz="2600" dirty="0" smtClean="0"/>
          </a:p>
          <a:p>
            <a:pPr marL="0" indent="0" algn="just">
              <a:buNone/>
            </a:pPr>
            <a:r>
              <a:rPr lang="fr-FR" sz="2600" dirty="0" err="1" smtClean="0"/>
              <a:t>Mazereau</a:t>
            </a:r>
            <a:r>
              <a:rPr lang="fr-FR" sz="2600" dirty="0" smtClean="0"/>
              <a:t>, </a:t>
            </a:r>
            <a:r>
              <a:rPr lang="fr-FR" sz="2600" dirty="0"/>
              <a:t>P. (2014) Inclusion scolaire et nouvel ordre des savoirs : vers des professionnalités enrichies, </a:t>
            </a:r>
            <a:r>
              <a:rPr lang="fr-FR" sz="2600" i="1" dirty="0"/>
              <a:t>Nouvelle revue de l’adaptation et de la scolarisation</a:t>
            </a:r>
            <a:r>
              <a:rPr lang="fr-FR" sz="2600" dirty="0"/>
              <a:t>, n° </a:t>
            </a:r>
            <a:r>
              <a:rPr lang="fr-FR" sz="2600" dirty="0" smtClean="0"/>
              <a:t>65, p. </a:t>
            </a:r>
            <a:r>
              <a:rPr lang="fr-FR" sz="2600" dirty="0"/>
              <a:t>21-30</a:t>
            </a:r>
            <a:r>
              <a:rPr lang="fr-FR" sz="2600" dirty="0" smtClean="0"/>
              <a:t>.</a:t>
            </a:r>
            <a:endParaRPr lang="fr-FR" sz="2600" b="1" dirty="0"/>
          </a:p>
          <a:p>
            <a:pPr marL="0" indent="0" algn="just">
              <a:buNone/>
            </a:pPr>
            <a:r>
              <a:rPr lang="fr-FR" sz="2600" dirty="0" smtClean="0"/>
              <a:t>Schwartz</a:t>
            </a:r>
            <a:r>
              <a:rPr lang="fr-FR" sz="2600" dirty="0"/>
              <a:t>, Y. (2009). Manifeste pour un Ergo-engagement, Chapitre 5, p. 1, </a:t>
            </a:r>
            <a:r>
              <a:rPr lang="fr-FR" sz="2600" i="1" dirty="0"/>
              <a:t>in </a:t>
            </a:r>
            <a:r>
              <a:rPr lang="fr-FR" sz="2600" dirty="0"/>
              <a:t>Schwartz, Y. et </a:t>
            </a:r>
            <a:r>
              <a:rPr lang="fr-FR" sz="2600" dirty="0" err="1"/>
              <a:t>Durrive</a:t>
            </a:r>
            <a:r>
              <a:rPr lang="fr-FR" sz="2600" dirty="0"/>
              <a:t>, L. (</a:t>
            </a:r>
            <a:r>
              <a:rPr lang="fr-FR" sz="2600" dirty="0" err="1"/>
              <a:t>dir</a:t>
            </a:r>
            <a:r>
              <a:rPr lang="fr-FR" sz="2600" dirty="0"/>
              <a:t>.) </a:t>
            </a:r>
            <a:r>
              <a:rPr lang="fr-FR" sz="2600" i="1" dirty="0"/>
              <a:t>Travail et Ergologie – entretiens sur l’activité humaine</a:t>
            </a:r>
            <a:r>
              <a:rPr lang="fr-FR" sz="2600" dirty="0"/>
              <a:t>, tome II,  Toulouse : </a:t>
            </a:r>
            <a:r>
              <a:rPr lang="fr-FR" sz="2600" dirty="0" err="1"/>
              <a:t>Octarès</a:t>
            </a:r>
            <a:r>
              <a:rPr lang="fr-FR" sz="2600" dirty="0" smtClean="0"/>
              <a:t>.</a:t>
            </a:r>
          </a:p>
          <a:p>
            <a:pPr marL="0" indent="0" algn="just">
              <a:buNone/>
            </a:pPr>
            <a:r>
              <a:rPr lang="fr-FR" sz="2600" dirty="0" err="1"/>
              <a:t>Zarifian</a:t>
            </a:r>
            <a:r>
              <a:rPr lang="fr-FR" sz="2600" dirty="0"/>
              <a:t> P. (</a:t>
            </a:r>
            <a:r>
              <a:rPr lang="fr-FR" sz="2600" dirty="0" smtClean="0"/>
              <a:t>1996)</a:t>
            </a:r>
            <a:r>
              <a:rPr lang="fr-FR" sz="2600" dirty="0"/>
              <a:t>. </a:t>
            </a:r>
            <a:r>
              <a:rPr lang="fr-FR" sz="2600" i="1" dirty="0"/>
              <a:t>Travail et communication : essai sociologique sur le travail dans la grande entreprise industrielle</a:t>
            </a:r>
            <a:r>
              <a:rPr lang="fr-FR" sz="2600" dirty="0"/>
              <a:t>, Paris,  PUF.</a:t>
            </a:r>
          </a:p>
          <a:p>
            <a:pPr marL="0" indent="0" algn="just">
              <a:buNone/>
            </a:pPr>
            <a:endParaRPr lang="fr-FR" sz="3000" dirty="0"/>
          </a:p>
          <a:p>
            <a:pPr algn="just"/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730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656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Cadre théorique et </a:t>
            </a:r>
            <a:r>
              <a:rPr lang="fr-FR" b="1" dirty="0" smtClean="0"/>
              <a:t>méthodologique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80533"/>
            <a:ext cx="8432800" cy="5672667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800" b="1" dirty="0" err="1" smtClean="0"/>
              <a:t>Multiréférentiel</a:t>
            </a:r>
            <a:r>
              <a:rPr lang="fr-FR" sz="2800" b="1" dirty="0" smtClean="0"/>
              <a:t> et socio-historique</a:t>
            </a:r>
            <a:r>
              <a:rPr lang="fr-FR" sz="2800" dirty="0" smtClean="0"/>
              <a:t> qui met en </a:t>
            </a:r>
            <a:r>
              <a:rPr lang="fr-FR" sz="2800" dirty="0" smtClean="0"/>
              <a:t>relation: </a:t>
            </a:r>
            <a:r>
              <a:rPr lang="fr-FR" sz="2800" dirty="0" smtClean="0"/>
              <a:t>une sociologie de l’action publique, </a:t>
            </a:r>
            <a:r>
              <a:rPr lang="fr-FR" sz="2800" dirty="0" smtClean="0"/>
              <a:t>des </a:t>
            </a:r>
            <a:r>
              <a:rPr lang="fr-FR" sz="2800" dirty="0" smtClean="0"/>
              <a:t>éléments de sociologie du travail et des groupes professionnels</a:t>
            </a:r>
            <a:r>
              <a:rPr lang="fr-FR" sz="2800" dirty="0" smtClean="0"/>
              <a:t>, </a:t>
            </a:r>
            <a:r>
              <a:rPr lang="fr-FR" sz="2800" dirty="0" smtClean="0"/>
              <a:t>des apports de clinique de l’activité ou d’ergologie. </a:t>
            </a:r>
          </a:p>
          <a:p>
            <a:pPr algn="just"/>
            <a:r>
              <a:rPr lang="fr-FR" sz="2800" b="1" dirty="0" smtClean="0"/>
              <a:t>Au plan empirique, </a:t>
            </a:r>
            <a:r>
              <a:rPr lang="fr-FR" sz="2800" dirty="0" smtClean="0"/>
              <a:t>il s’agit d’analyses secondaires</a:t>
            </a:r>
          </a:p>
          <a:p>
            <a:pPr marL="0" indent="0" algn="just">
              <a:buNone/>
            </a:pPr>
            <a:r>
              <a:rPr lang="fr-FR" sz="2800" dirty="0" smtClean="0"/>
              <a:t> - D’entretiens </a:t>
            </a:r>
            <a:r>
              <a:rPr lang="fr-FR" sz="2800" dirty="0" smtClean="0"/>
              <a:t>de </a:t>
            </a:r>
            <a:r>
              <a:rPr lang="fr-FR" sz="2800" dirty="0" smtClean="0"/>
              <a:t>recherches, </a:t>
            </a:r>
            <a:r>
              <a:rPr lang="fr-FR" sz="2800" dirty="0" smtClean="0"/>
              <a:t>réalisées </a:t>
            </a:r>
            <a:r>
              <a:rPr lang="fr-FR" sz="2800" dirty="0" smtClean="0"/>
              <a:t>entre</a:t>
            </a:r>
            <a:r>
              <a:rPr lang="fr-FR" sz="2800" dirty="0" smtClean="0"/>
              <a:t> 2008 et 2013, </a:t>
            </a:r>
            <a:r>
              <a:rPr lang="fr-FR" sz="2800" dirty="0" smtClean="0"/>
              <a:t>sur les conditions de  scolarisation des élèves </a:t>
            </a:r>
            <a:r>
              <a:rPr lang="fr-FR" sz="2800" dirty="0" smtClean="0"/>
              <a:t>handicapés auprès d’enseignants </a:t>
            </a:r>
            <a:r>
              <a:rPr lang="fr-FR" sz="2800" dirty="0" smtClean="0"/>
              <a:t>généralistes, spécialisés et </a:t>
            </a:r>
            <a:r>
              <a:rPr lang="fr-FR" sz="2800" dirty="0" smtClean="0"/>
              <a:t>de parents. </a:t>
            </a:r>
            <a:endParaRPr lang="fr-FR" sz="2800" dirty="0"/>
          </a:p>
          <a:p>
            <a:pPr marL="0" indent="0" algn="just">
              <a:buNone/>
            </a:pPr>
            <a:r>
              <a:rPr lang="fr-FR" sz="2800" dirty="0" smtClean="0"/>
              <a:t>- D’éléments d’analyse  tirés de </a:t>
            </a:r>
            <a:r>
              <a:rPr lang="fr-FR" sz="2800" dirty="0" smtClean="0"/>
              <a:t>recherches en cours sur la </a:t>
            </a:r>
            <a:r>
              <a:rPr lang="fr-FR" sz="2800" dirty="0" smtClean="0"/>
              <a:t>coordination </a:t>
            </a:r>
            <a:r>
              <a:rPr lang="fr-FR" sz="2800" dirty="0" smtClean="0"/>
              <a:t>des parcours de scolarisation d’élèves </a:t>
            </a:r>
            <a:r>
              <a:rPr lang="fr-FR" sz="2800" dirty="0" smtClean="0"/>
              <a:t>suivis </a:t>
            </a:r>
            <a:r>
              <a:rPr lang="fr-FR" sz="2800" dirty="0" smtClean="0"/>
              <a:t>par le secteur sanitaire ou médico-social.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1602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42326" cy="626533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Au </a:t>
            </a:r>
            <a:r>
              <a:rPr lang="fr-FR" b="1" dirty="0" smtClean="0"/>
              <a:t>plan</a:t>
            </a:r>
            <a:r>
              <a:rPr lang="fr-FR" b="1" dirty="0" smtClean="0"/>
              <a:t> </a:t>
            </a:r>
            <a:r>
              <a:rPr lang="fr-FR" b="1" dirty="0" smtClean="0"/>
              <a:t>socio-politique </a:t>
            </a:r>
            <a:r>
              <a:rPr lang="fr-FR" b="1" dirty="0" smtClean="0"/>
              <a:t>(niveau macro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6533"/>
            <a:ext cx="9144000" cy="623146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fr-FR" sz="5100" dirty="0" smtClean="0"/>
              <a:t>L’inclusion résulte  en France d’une </a:t>
            </a:r>
            <a:r>
              <a:rPr lang="fr-FR" sz="5100" dirty="0"/>
              <a:t>conversion tardive et </a:t>
            </a:r>
            <a:r>
              <a:rPr lang="fr-FR" sz="5100" dirty="0" smtClean="0"/>
              <a:t>inachevée. Le choix initial du législateur parle de </a:t>
            </a:r>
            <a:r>
              <a:rPr lang="fr-FR" sz="5100" dirty="0"/>
              <a:t>scolarisation.(Loi de 2005, rapport  </a:t>
            </a:r>
            <a:r>
              <a:rPr lang="fr-FR" sz="5100" dirty="0" err="1"/>
              <a:t>Chossy</a:t>
            </a:r>
            <a:r>
              <a:rPr lang="fr-FR" sz="5100" dirty="0"/>
              <a:t> </a:t>
            </a:r>
            <a:r>
              <a:rPr lang="fr-FR" sz="5100" dirty="0" smtClean="0"/>
              <a:t>2011)</a:t>
            </a:r>
            <a:endParaRPr lang="fr-FR" sz="5100" dirty="0" smtClean="0"/>
          </a:p>
          <a:p>
            <a:pPr marL="0" indent="0" algn="just">
              <a:buNone/>
            </a:pPr>
            <a:r>
              <a:rPr lang="fr-FR" sz="5100" dirty="0" smtClean="0"/>
              <a:t>Ce n’est qu’en 2013 </a:t>
            </a:r>
            <a:r>
              <a:rPr lang="fr-FR" sz="5100" dirty="0" smtClean="0"/>
              <a:t> </a:t>
            </a:r>
            <a:r>
              <a:rPr lang="fr-FR" sz="5100" dirty="0" smtClean="0"/>
              <a:t>loi de juillet </a:t>
            </a:r>
            <a:r>
              <a:rPr lang="fr-FR" sz="5100" dirty="0" smtClean="0"/>
              <a:t>2013</a:t>
            </a:r>
            <a:r>
              <a:rPr lang="fr-FR" sz="5100" dirty="0" smtClean="0"/>
              <a:t>, que l’on constate</a:t>
            </a:r>
            <a:r>
              <a:rPr lang="fr-FR" sz="5100" dirty="0"/>
              <a:t> </a:t>
            </a:r>
            <a:r>
              <a:rPr lang="fr-FR" sz="5100" dirty="0" smtClean="0"/>
              <a:t>u</a:t>
            </a:r>
            <a:r>
              <a:rPr lang="fr-FR" sz="5100" dirty="0" smtClean="0"/>
              <a:t>ne </a:t>
            </a:r>
            <a:r>
              <a:rPr lang="fr-FR" sz="5100" dirty="0"/>
              <a:t>convergence </a:t>
            </a:r>
            <a:r>
              <a:rPr lang="fr-FR" sz="5100" dirty="0" smtClean="0"/>
              <a:t> </a:t>
            </a:r>
            <a:r>
              <a:rPr lang="fr-FR" sz="5100" dirty="0" smtClean="0"/>
              <a:t>entre politique sociale et politique </a:t>
            </a:r>
            <a:r>
              <a:rPr lang="fr-FR" sz="5100" dirty="0" smtClean="0"/>
              <a:t>éducative sur le thème de l’inclusion.</a:t>
            </a:r>
            <a:endParaRPr lang="fr-FR" sz="5100" dirty="0" smtClean="0"/>
          </a:p>
          <a:p>
            <a:pPr marL="0" indent="0" algn="ctr">
              <a:buNone/>
            </a:pPr>
            <a:endParaRPr lang="fr-FR" sz="5100" b="1" dirty="0" smtClean="0"/>
          </a:p>
          <a:p>
            <a:pPr marL="0" indent="0" algn="ctr">
              <a:buNone/>
            </a:pPr>
            <a:r>
              <a:rPr lang="fr-FR" sz="5100" b="1" dirty="0" smtClean="0"/>
              <a:t>Pour </a:t>
            </a:r>
            <a:r>
              <a:rPr lang="fr-FR" sz="5100" b="1" dirty="0" smtClean="0"/>
              <a:t>les enseignants généralistes </a:t>
            </a:r>
            <a:r>
              <a:rPr lang="fr-FR" sz="5100" b="1" dirty="0" smtClean="0"/>
              <a:t>cela se traduit par un </a:t>
            </a:r>
            <a:r>
              <a:rPr lang="fr-FR" sz="5100" b="1" dirty="0" smtClean="0"/>
              <a:t>changement de la prescription</a:t>
            </a:r>
          </a:p>
          <a:p>
            <a:pPr marL="0" indent="0">
              <a:buNone/>
            </a:pPr>
            <a:r>
              <a:rPr lang="fr-FR" sz="5100" dirty="0"/>
              <a:t>« </a:t>
            </a:r>
            <a:r>
              <a:rPr lang="fr-FR" sz="5100" i="1" dirty="0"/>
              <a:t>- Adapter son enseignement et son action éducative à la diversité des élèves.</a:t>
            </a:r>
            <a:endParaRPr lang="fr-FR" sz="5100" dirty="0"/>
          </a:p>
          <a:p>
            <a:pPr marL="0" indent="0">
              <a:buNone/>
            </a:pPr>
            <a:r>
              <a:rPr lang="fr-FR" sz="5100" i="1" dirty="0"/>
              <a:t>- Travailler avec les personnes ressources en vue de la mise en œuvre du «projet personnalisé de scolarisation» des élèves en situation de handicap.</a:t>
            </a:r>
            <a:endParaRPr lang="fr-FR" sz="5100" dirty="0"/>
          </a:p>
          <a:p>
            <a:pPr>
              <a:buFontTx/>
              <a:buChar char="-"/>
            </a:pPr>
            <a:r>
              <a:rPr lang="fr-FR" sz="5100" i="1" dirty="0" smtClean="0"/>
              <a:t>Différencier </a:t>
            </a:r>
            <a:r>
              <a:rPr lang="fr-FR" sz="5100" i="1" dirty="0"/>
              <a:t>son enseignement en fonction des rythmes d'apprentissage et des besoins de chacun. Adapter son enseignement aux élèves à besoins éducatifs particuliers. </a:t>
            </a:r>
            <a:r>
              <a:rPr lang="fr-FR" sz="5100" dirty="0"/>
              <a:t>» </a:t>
            </a:r>
            <a:endParaRPr lang="fr-FR" sz="5100" dirty="0" smtClean="0"/>
          </a:p>
          <a:p>
            <a:pPr marL="0" indent="0">
              <a:buNone/>
            </a:pPr>
            <a:r>
              <a:rPr lang="fr-FR" sz="5100" dirty="0" smtClean="0"/>
              <a:t>Arrêté </a:t>
            </a:r>
            <a:r>
              <a:rPr lang="fr-FR" sz="5100" dirty="0"/>
              <a:t>du 1-7-2013 </a:t>
            </a:r>
            <a:r>
              <a:rPr lang="fr-FR" sz="5100" dirty="0" smtClean="0"/>
              <a:t>– Référentiel de compétences professionnelles</a:t>
            </a:r>
            <a:endParaRPr lang="fr-FR" sz="5100" dirty="0"/>
          </a:p>
          <a:p>
            <a:pPr marL="0" indent="0" algn="just">
              <a:buNone/>
            </a:pPr>
            <a:r>
              <a:rPr lang="fr-FR" sz="2800" dirty="0" smtClean="0"/>
              <a:t>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8514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705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Etat des lieux chiffré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6954"/>
            <a:ext cx="8229600" cy="4959209"/>
          </a:xfrm>
        </p:spPr>
        <p:txBody>
          <a:bodyPr/>
          <a:lstStyle/>
          <a:p>
            <a:pPr marL="0" indent="0" algn="just">
              <a:buNone/>
            </a:pPr>
            <a:r>
              <a:rPr lang="fr-FR" sz="2800" dirty="0" smtClean="0"/>
              <a:t>En 2014 il y avait 239 000 élèves handicapés scolarisés</a:t>
            </a:r>
          </a:p>
          <a:p>
            <a:pPr marL="0" indent="0" algn="just">
              <a:buNone/>
            </a:pPr>
            <a:r>
              <a:rPr lang="fr-FR" sz="2800" dirty="0" smtClean="0"/>
              <a:t>141 000 </a:t>
            </a:r>
            <a:r>
              <a:rPr lang="fr-FR" sz="2800" dirty="0"/>
              <a:t>dans le premier </a:t>
            </a:r>
            <a:r>
              <a:rPr lang="fr-FR" sz="2800" dirty="0" smtClean="0"/>
              <a:t>degré dont </a:t>
            </a:r>
            <a:r>
              <a:rPr lang="fr-FR" sz="2800" dirty="0" smtClean="0"/>
              <a:t>2 tiers en classe ordinaire 1 tiers en </a:t>
            </a:r>
            <a:r>
              <a:rPr lang="fr-FR" sz="2800" dirty="0" smtClean="0"/>
              <a:t>CLIS .</a:t>
            </a: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97 560 dans le secondaire dont 30% en dispositif </a:t>
            </a:r>
            <a:r>
              <a:rPr lang="fr-FR" sz="2800" dirty="0" smtClean="0"/>
              <a:t>collectif ULIS.</a:t>
            </a: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En moyenne 60% sont accompagnés par un ou une AVS.</a:t>
            </a:r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Du côté des formations des enseignants le </a:t>
            </a:r>
            <a:r>
              <a:rPr lang="fr-FR" sz="2800" i="1" dirty="0" smtClean="0"/>
              <a:t>statu quo ante</a:t>
            </a:r>
            <a:r>
              <a:rPr lang="fr-FR" sz="2800" dirty="0" smtClean="0"/>
              <a:t> 2005.</a:t>
            </a:r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534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964266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Des contextes de scolarisation variés marqués par les normes antécédentes (Schwartz)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4267"/>
            <a:ext cx="8229600" cy="4775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dirty="0" smtClean="0"/>
              <a:t>Globalement dominent des contextes où l’on trouve peu d’adaptation pédagogique. </a:t>
            </a:r>
          </a:p>
          <a:p>
            <a:pPr marL="0" indent="0" algn="just">
              <a:buNone/>
            </a:pPr>
            <a:r>
              <a:rPr lang="fr-FR" sz="2800" dirty="0" smtClean="0"/>
              <a:t>Les besoins sont généralement  évalués en fonction de la norme </a:t>
            </a:r>
            <a:r>
              <a:rPr lang="fr-FR" sz="2800" dirty="0" smtClean="0"/>
              <a:t>scolaire</a:t>
            </a:r>
            <a:r>
              <a:rPr lang="fr-FR" sz="2800" dirty="0"/>
              <a:t> </a:t>
            </a:r>
            <a:r>
              <a:rPr lang="fr-FR" sz="2800" dirty="0" smtClean="0"/>
              <a:t>ce qui génère une </a:t>
            </a:r>
            <a:r>
              <a:rPr lang="fr-FR" sz="2800" dirty="0" smtClean="0"/>
              <a:t> </a:t>
            </a:r>
            <a:r>
              <a:rPr lang="fr-FR" sz="2800" dirty="0" smtClean="0"/>
              <a:t>augmentation du temps d’AVS en fonction de l’avancée dans la scolarité.</a:t>
            </a:r>
          </a:p>
          <a:p>
            <a:pPr marL="0" indent="0" algn="just">
              <a:buNone/>
            </a:pPr>
            <a:r>
              <a:rPr lang="fr-FR" sz="2800" dirty="0" smtClean="0"/>
              <a:t>Des enseignants généralistes </a:t>
            </a:r>
            <a:r>
              <a:rPr lang="fr-FR" sz="2800" dirty="0" smtClean="0"/>
              <a:t>se disent «</a:t>
            </a:r>
            <a:r>
              <a:rPr lang="fr-FR" sz="2800" dirty="0" smtClean="0"/>
              <a:t>démunis» </a:t>
            </a:r>
            <a:r>
              <a:rPr lang="fr-FR" sz="2800" dirty="0" smtClean="0"/>
              <a:t>leur professionnalité </a:t>
            </a:r>
            <a:r>
              <a:rPr lang="fr-FR" sz="2800" dirty="0" smtClean="0"/>
              <a:t>est mise à </a:t>
            </a:r>
            <a:r>
              <a:rPr lang="fr-FR" sz="2800" dirty="0" smtClean="0"/>
              <a:t>mal. Ils sont  </a:t>
            </a:r>
            <a:r>
              <a:rPr lang="fr-FR" sz="2800" dirty="0"/>
              <a:t>q</a:t>
            </a:r>
            <a:r>
              <a:rPr lang="fr-FR" sz="2800" dirty="0" smtClean="0"/>
              <a:t>uelque </a:t>
            </a:r>
            <a:r>
              <a:rPr lang="fr-FR" sz="2800" dirty="0" smtClean="0"/>
              <a:t>fois «formés» par les parents. </a:t>
            </a: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Les </a:t>
            </a:r>
            <a:r>
              <a:rPr lang="fr-FR" sz="2800" dirty="0" smtClean="0"/>
              <a:t>interventions médico-sociales coordonnées </a:t>
            </a:r>
            <a:r>
              <a:rPr lang="fr-FR" sz="2800" dirty="0" smtClean="0"/>
              <a:t>à la scolarisation le sont sans </a:t>
            </a:r>
            <a:r>
              <a:rPr lang="fr-FR" sz="2800" dirty="0" smtClean="0"/>
              <a:t>objectifs communs.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6761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3800"/>
          </a:xfrm>
        </p:spPr>
        <p:txBody>
          <a:bodyPr>
            <a:normAutofit fontScale="90000"/>
          </a:bodyPr>
          <a:lstStyle/>
          <a:p>
            <a:pPr algn="just"/>
            <a:r>
              <a:rPr lang="fr-FR" b="1" spc="-150" dirty="0" smtClean="0"/>
              <a:t>	Le </a:t>
            </a:r>
            <a:r>
              <a:rPr lang="fr-FR" b="1" spc="-150" dirty="0" smtClean="0"/>
              <a:t>poids de la prescription </a:t>
            </a:r>
            <a:r>
              <a:rPr lang="fr-FR" b="1" spc="-150" dirty="0" err="1" smtClean="0"/>
              <a:t>trans-historique</a:t>
            </a:r>
            <a:endParaRPr lang="fr-FR" b="1" spc="-15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218438"/>
            <a:ext cx="9008533" cy="54871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800" dirty="0" smtClean="0"/>
              <a:t>L’organisation scolaire maintient le modèle originel</a:t>
            </a:r>
          </a:p>
          <a:p>
            <a:pPr marL="0" indent="0" algn="just">
              <a:buNone/>
            </a:pPr>
            <a:r>
              <a:rPr lang="fr-FR" sz="2800" dirty="0" smtClean="0"/>
              <a:t>« </a:t>
            </a:r>
            <a:r>
              <a:rPr lang="fr-FR" sz="2800" i="1" dirty="0"/>
              <a:t>L’école primaire publique doit agir, non sur quelques enfants pris à part, mais sur la masse de la population enfantine. L’enseignement y est nécessairement collectif et simultané ; le maître ne peut se donner à quelques uns, il se doit à tous ; c’est par les résultats obtenus sur l’ensemble de sa classe et non pas sur une élite seulement que son œuvre pédagogique doit être appréciée </a:t>
            </a:r>
            <a:r>
              <a:rPr lang="fr-FR" sz="2800" dirty="0"/>
              <a:t>». </a:t>
            </a:r>
            <a:endParaRPr lang="fr-FR" sz="2800" dirty="0" smtClean="0"/>
          </a:p>
          <a:p>
            <a:pPr marL="0" indent="0" algn="just">
              <a:buNone/>
            </a:pPr>
            <a:r>
              <a:rPr lang="fr-FR" sz="2000" i="1" dirty="0" smtClean="0"/>
              <a:t>Organisation </a:t>
            </a:r>
            <a:r>
              <a:rPr lang="fr-FR" sz="2000" i="1" dirty="0"/>
              <a:t>pédagogique et plan d’études des écoles primaires publiques. Arrêté du 27 juillet 1882. </a:t>
            </a:r>
            <a:endParaRPr lang="fr-FR" sz="2000" dirty="0"/>
          </a:p>
          <a:p>
            <a:pPr marL="0" indent="0">
              <a:buNone/>
            </a:pP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Les parents sont aussi concernés par la demande de conformité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6326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1467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Un nouvel enjeu construire de l’intercompréhension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51468"/>
            <a:ext cx="8229600" cy="54898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dirty="0" smtClean="0"/>
              <a:t>On constate une </a:t>
            </a:r>
            <a:r>
              <a:rPr lang="fr-FR" sz="2800" dirty="0" smtClean="0"/>
              <a:t>situation où beaucoup d’éléments conspirent au maintien </a:t>
            </a:r>
            <a:r>
              <a:rPr lang="fr-FR" sz="2800" dirty="0" smtClean="0"/>
              <a:t>de l’intégration scolaire. Les interventions médico-sociales ou sanitaires se font </a:t>
            </a:r>
            <a:r>
              <a:rPr lang="fr-FR" sz="2800" dirty="0" smtClean="0"/>
              <a:t>s</a:t>
            </a:r>
            <a:r>
              <a:rPr lang="fr-FR" sz="2800" dirty="0" smtClean="0"/>
              <a:t>elon une version </a:t>
            </a:r>
            <a:r>
              <a:rPr lang="fr-FR" sz="2800" dirty="0" smtClean="0"/>
              <a:t>faible de la </a:t>
            </a:r>
            <a:r>
              <a:rPr lang="fr-FR" sz="2800" dirty="0" smtClean="0"/>
              <a:t>coopération:</a:t>
            </a:r>
            <a:endParaRPr lang="fr-FR" sz="2800" dirty="0"/>
          </a:p>
          <a:p>
            <a:pPr marL="0" indent="0" algn="just">
              <a:buNone/>
            </a:pPr>
            <a:r>
              <a:rPr lang="fr-FR" sz="2800" dirty="0" smtClean="0"/>
              <a:t>«qui repose </a:t>
            </a:r>
            <a:r>
              <a:rPr lang="fr-FR" sz="2800" dirty="0"/>
              <a:t>sur une meilleure coordination (=ordonner ensemble) des actes de travail. Cette version faible est compatible avec le maintien des anciens paradigmes : on maintient un travail séparé et divisé, on entretient le principe selon lequel la responsabilité ne se partage pas, mais on vise à améliorer les passages de relais et les dialogues entre les travaux séparés » </a:t>
            </a:r>
            <a:r>
              <a:rPr lang="fr-FR" sz="2800" dirty="0" smtClean="0"/>
              <a:t>(</a:t>
            </a:r>
            <a:r>
              <a:rPr lang="fr-FR" sz="2800" dirty="0" err="1" smtClean="0"/>
              <a:t>Zarifian</a:t>
            </a:r>
            <a:r>
              <a:rPr lang="fr-FR" sz="2800" dirty="0" smtClean="0"/>
              <a:t>, 1996)</a:t>
            </a:r>
            <a:endParaRPr lang="fr-FR" sz="2800" dirty="0"/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6596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69065"/>
          </a:xfrm>
        </p:spPr>
        <p:txBody>
          <a:bodyPr>
            <a:normAutofit/>
          </a:bodyPr>
          <a:lstStyle/>
          <a:p>
            <a:r>
              <a:rPr lang="fr-FR" b="1" dirty="0" smtClean="0"/>
              <a:t>Et des environnements </a:t>
            </a:r>
            <a:r>
              <a:rPr lang="fr-FR" b="1" dirty="0" err="1" smtClean="0"/>
              <a:t>capacitants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43703"/>
            <a:ext cx="8229600" cy="54248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Dans de rares  situations de scolarisation on relève les prémices d’une version forte de la coopération:</a:t>
            </a:r>
            <a:endParaRPr lang="fr-FR" sz="2800" dirty="0"/>
          </a:p>
          <a:p>
            <a:pPr marL="0" indent="0" algn="just">
              <a:buNone/>
            </a:pPr>
            <a:r>
              <a:rPr lang="fr-FR" sz="2800" dirty="0" smtClean="0"/>
              <a:t>«</a:t>
            </a:r>
            <a:r>
              <a:rPr lang="fr-FR" sz="2800" dirty="0"/>
              <a:t>C’est communiquer, au sens de construire et développer un espace d’intersubjectivité, de compréhension réciproque, c’est établir des accords solides sur : la nature des problèmes à traiter ; l’identité (au moins partielle) des objectifs, et donc les processus communs de définition de ces objectifs et du sens donné aux actions. </a:t>
            </a:r>
            <a:r>
              <a:rPr lang="fr-FR" sz="2800" dirty="0" smtClean="0"/>
              <a:t>» (</a:t>
            </a:r>
            <a:r>
              <a:rPr lang="fr-FR" sz="2400" dirty="0" smtClean="0"/>
              <a:t>Zarifian</a:t>
            </a:r>
            <a:r>
              <a:rPr lang="fr-FR" sz="2400" dirty="0" smtClean="0"/>
              <a:t>,</a:t>
            </a:r>
            <a:r>
              <a:rPr lang="fr-FR" sz="2400" dirty="0" smtClean="0"/>
              <a:t>1996) </a:t>
            </a:r>
          </a:p>
        </p:txBody>
      </p:sp>
    </p:spTree>
    <p:extLst>
      <p:ext uri="{BB962C8B-B14F-4D97-AF65-F5344CB8AC3E}">
        <p14:creationId xmlns:p14="http://schemas.microsoft.com/office/powerpoint/2010/main" val="92463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Des contradictions à surmonter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53068"/>
            <a:ext cx="8229600" cy="5435600"/>
          </a:xfrm>
        </p:spPr>
        <p:txBody>
          <a:bodyPr/>
          <a:lstStyle/>
          <a:p>
            <a:pPr marL="0" indent="0" algn="just">
              <a:buNone/>
            </a:pPr>
            <a:r>
              <a:rPr lang="fr-FR" sz="2800" dirty="0"/>
              <a:t>L’inclusion </a:t>
            </a:r>
            <a:r>
              <a:rPr lang="fr-FR" sz="2800" dirty="0" smtClean="0"/>
              <a:t>scolaire suppose </a:t>
            </a:r>
            <a:r>
              <a:rPr lang="fr-FR" sz="2800" dirty="0"/>
              <a:t>de dépasser les anciens paradigmes construits sur la longue durée qui ont servi la division du travail entre </a:t>
            </a:r>
            <a:r>
              <a:rPr lang="fr-FR" sz="2800" dirty="0" smtClean="0"/>
              <a:t>soin, éducation et </a:t>
            </a:r>
            <a:r>
              <a:rPr lang="fr-FR" sz="2800" dirty="0"/>
              <a:t>enseignement</a:t>
            </a:r>
            <a:r>
              <a:rPr lang="fr-FR" sz="2800" dirty="0" smtClean="0"/>
              <a:t>.</a:t>
            </a:r>
            <a:endParaRPr lang="fr-FR" dirty="0" smtClean="0"/>
          </a:p>
          <a:p>
            <a:pPr marL="0" indent="0" algn="just">
              <a:buNone/>
            </a:pPr>
            <a:r>
              <a:rPr lang="fr-FR" sz="2800" dirty="0" smtClean="0"/>
              <a:t>Elle exige de construire des cadres organisationnels et de formation des professionnels à m</a:t>
            </a:r>
            <a:r>
              <a:rPr lang="fr-FR" sz="2800" dirty="0" smtClean="0"/>
              <a:t>ême de soutenir des pratiques collaboratives entre enseignants et personnels spécialisés du secteur médico-social.</a:t>
            </a:r>
          </a:p>
          <a:p>
            <a:pPr marL="0" indent="0" algn="just">
              <a:buNone/>
            </a:pPr>
            <a:r>
              <a:rPr lang="fr-FR" sz="2800" dirty="0" smtClean="0"/>
              <a:t>Le chemin promet d’être long compte tenu des logiques historiques cristallisées dans les représentations et pratiques.</a:t>
            </a:r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27334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727</Words>
  <Application>Microsoft Macintosh PowerPoint</Application>
  <PresentationFormat>Présentation à l'écran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 Inclusion scolaire: les contradictions françaises</vt:lpstr>
      <vt:lpstr>Cadre théorique et méthodologique</vt:lpstr>
      <vt:lpstr>Au plan socio-politique (niveau macro)</vt:lpstr>
      <vt:lpstr>Etat des lieux chiffré</vt:lpstr>
      <vt:lpstr>Des contextes de scolarisation variés marqués par les normes antécédentes (Schwartz)</vt:lpstr>
      <vt:lpstr> Le poids de la prescription trans-historique</vt:lpstr>
      <vt:lpstr>Un nouvel enjeu construire de l’intercompréhension</vt:lpstr>
      <vt:lpstr>Et des environnements capacitants</vt:lpstr>
      <vt:lpstr>Des contradictions à surmonter</vt:lpstr>
      <vt:lpstr>Références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contradictions de l’inclusion scolaire à la française</dc:title>
  <dc:creator>az</dc:creator>
  <cp:lastModifiedBy>az</cp:lastModifiedBy>
  <cp:revision>25</cp:revision>
  <dcterms:created xsi:type="dcterms:W3CDTF">2015-07-02T06:11:22Z</dcterms:created>
  <dcterms:modified xsi:type="dcterms:W3CDTF">2015-09-19T09:27:33Z</dcterms:modified>
</cp:coreProperties>
</file>