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8" r:id="rId3"/>
    <p:sldId id="257" r:id="rId4"/>
    <p:sldId id="259" r:id="rId5"/>
    <p:sldId id="260" r:id="rId6"/>
    <p:sldId id="262" r:id="rId7"/>
    <p:sldId id="265" r:id="rId8"/>
    <p:sldId id="274" r:id="rId9"/>
    <p:sldId id="271" r:id="rId10"/>
    <p:sldId id="273" r:id="rId11"/>
    <p:sldId id="275" r:id="rId12"/>
    <p:sldId id="276" r:id="rId13"/>
    <p:sldId id="277" r:id="rId14"/>
    <p:sldId id="278" r:id="rId15"/>
    <p:sldId id="279" r:id="rId16"/>
    <p:sldId id="280" r:id="rId17"/>
    <p:sldId id="281" r:id="rId18"/>
    <p:sldId id="283" r:id="rId1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794" autoAdjust="0"/>
  </p:normalViewPr>
  <p:slideViewPr>
    <p:cSldViewPr snapToGrid="0" snapToObjects="1">
      <p:cViewPr>
        <p:scale>
          <a:sx n="94" d="100"/>
          <a:sy n="94" d="100"/>
        </p:scale>
        <p:origin x="-1424" y="-8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605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9E2431-F7D0-DB4A-901F-C6A6EB63B188}" type="datetimeFigureOut">
              <a:rPr lang="fr-FR" smtClean="0"/>
              <a:t>13.09.15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A822B2-C43A-C64E-85B9-2A4667851657}" type="slidenum">
              <a:rPr lang="fr-FR" smtClean="0"/>
              <a:t>‹#›</a:t>
            </a:fld>
            <a:endParaRPr lang="fr-FR"/>
          </a:p>
        </p:txBody>
      </p:sp>
    </p:spTree>
    <p:extLst>
      <p:ext uri="{BB962C8B-B14F-4D97-AF65-F5344CB8AC3E}">
        <p14:creationId xmlns:p14="http://schemas.microsoft.com/office/powerpoint/2010/main" val="36345991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CH"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FA5FC68-3D5D-B14A-99EB-E1D2D2EF56E8}" type="datetimeFigureOut">
              <a:rPr lang="fr-FR" smtClean="0"/>
              <a:t>13.09.15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5CFBED-561B-4845-9E51-9B64E8BFAF85}" type="slidenum">
              <a:rPr lang="fr-FR" smtClean="0"/>
              <a:t>‹#›</a:t>
            </a:fld>
            <a:endParaRPr lang="fr-FR"/>
          </a:p>
        </p:txBody>
      </p:sp>
    </p:spTree>
    <p:extLst>
      <p:ext uri="{BB962C8B-B14F-4D97-AF65-F5344CB8AC3E}">
        <p14:creationId xmlns:p14="http://schemas.microsoft.com/office/powerpoint/2010/main" val="2603680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10"/>
          </p:nvPr>
        </p:nvSpPr>
        <p:spPr/>
        <p:txBody>
          <a:bodyPr/>
          <a:lstStyle/>
          <a:p>
            <a:fld id="{8FA5FC68-3D5D-B14A-99EB-E1D2D2EF56E8}" type="datetimeFigureOut">
              <a:rPr lang="fr-FR" smtClean="0"/>
              <a:t>13.09.15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5CFBED-561B-4845-9E51-9B64E8BFAF85}" type="slidenum">
              <a:rPr lang="fr-FR" smtClean="0"/>
              <a:t>‹#›</a:t>
            </a:fld>
            <a:endParaRPr lang="fr-FR"/>
          </a:p>
        </p:txBody>
      </p:sp>
    </p:spTree>
    <p:extLst>
      <p:ext uri="{BB962C8B-B14F-4D97-AF65-F5344CB8AC3E}">
        <p14:creationId xmlns:p14="http://schemas.microsoft.com/office/powerpoint/2010/main" val="1390076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CH"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10"/>
          </p:nvPr>
        </p:nvSpPr>
        <p:spPr/>
        <p:txBody>
          <a:bodyPr/>
          <a:lstStyle/>
          <a:p>
            <a:fld id="{8FA5FC68-3D5D-B14A-99EB-E1D2D2EF56E8}" type="datetimeFigureOut">
              <a:rPr lang="fr-FR" smtClean="0"/>
              <a:t>13.09.15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5CFBED-561B-4845-9E51-9B64E8BFAF85}" type="slidenum">
              <a:rPr lang="fr-FR" smtClean="0"/>
              <a:t>‹#›</a:t>
            </a:fld>
            <a:endParaRPr lang="fr-FR"/>
          </a:p>
        </p:txBody>
      </p:sp>
    </p:spTree>
    <p:extLst>
      <p:ext uri="{BB962C8B-B14F-4D97-AF65-F5344CB8AC3E}">
        <p14:creationId xmlns:p14="http://schemas.microsoft.com/office/powerpoint/2010/main" val="225092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contenu 2"/>
          <p:cNvSpPr>
            <a:spLocks noGrp="1"/>
          </p:cNvSpPr>
          <p:nvPr>
            <p:ph idx="1"/>
          </p:nvPr>
        </p:nvSpPr>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10"/>
          </p:nvPr>
        </p:nvSpPr>
        <p:spPr/>
        <p:txBody>
          <a:bodyPr/>
          <a:lstStyle/>
          <a:p>
            <a:fld id="{8FA5FC68-3D5D-B14A-99EB-E1D2D2EF56E8}" type="datetimeFigureOut">
              <a:rPr lang="fr-FR" smtClean="0"/>
              <a:t>13.09.15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5CFBED-561B-4845-9E51-9B64E8BFAF85}" type="slidenum">
              <a:rPr lang="fr-FR" smtClean="0"/>
              <a:t>‹#›</a:t>
            </a:fld>
            <a:endParaRPr lang="fr-FR"/>
          </a:p>
        </p:txBody>
      </p:sp>
    </p:spTree>
    <p:extLst>
      <p:ext uri="{BB962C8B-B14F-4D97-AF65-F5344CB8AC3E}">
        <p14:creationId xmlns:p14="http://schemas.microsoft.com/office/powerpoint/2010/main" val="4181205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H"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Cliquez pour modifier les styles du texte du masque</a:t>
            </a:r>
          </a:p>
        </p:txBody>
      </p:sp>
      <p:sp>
        <p:nvSpPr>
          <p:cNvPr id="4" name="Espace réservé de la date 3"/>
          <p:cNvSpPr>
            <a:spLocks noGrp="1"/>
          </p:cNvSpPr>
          <p:nvPr>
            <p:ph type="dt" sz="half" idx="10"/>
          </p:nvPr>
        </p:nvSpPr>
        <p:spPr/>
        <p:txBody>
          <a:bodyPr/>
          <a:lstStyle/>
          <a:p>
            <a:fld id="{8FA5FC68-3D5D-B14A-99EB-E1D2D2EF56E8}" type="datetimeFigureOut">
              <a:rPr lang="fr-FR" smtClean="0"/>
              <a:t>13.09.15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5CFBED-561B-4845-9E51-9B64E8BFAF85}" type="slidenum">
              <a:rPr lang="fr-FR" smtClean="0"/>
              <a:t>‹#›</a:t>
            </a:fld>
            <a:endParaRPr lang="fr-FR"/>
          </a:p>
        </p:txBody>
      </p:sp>
    </p:spTree>
    <p:extLst>
      <p:ext uri="{BB962C8B-B14F-4D97-AF65-F5344CB8AC3E}">
        <p14:creationId xmlns:p14="http://schemas.microsoft.com/office/powerpoint/2010/main" val="3193912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5" name="Espace réservé de la date 4"/>
          <p:cNvSpPr>
            <a:spLocks noGrp="1"/>
          </p:cNvSpPr>
          <p:nvPr>
            <p:ph type="dt" sz="half" idx="10"/>
          </p:nvPr>
        </p:nvSpPr>
        <p:spPr/>
        <p:txBody>
          <a:bodyPr/>
          <a:lstStyle/>
          <a:p>
            <a:fld id="{8FA5FC68-3D5D-B14A-99EB-E1D2D2EF56E8}" type="datetimeFigureOut">
              <a:rPr lang="fr-FR" smtClean="0"/>
              <a:t>13.09.15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5CFBED-561B-4845-9E51-9B64E8BFAF85}" type="slidenum">
              <a:rPr lang="fr-FR" smtClean="0"/>
              <a:t>‹#›</a:t>
            </a:fld>
            <a:endParaRPr lang="fr-FR"/>
          </a:p>
        </p:txBody>
      </p:sp>
    </p:spTree>
    <p:extLst>
      <p:ext uri="{BB962C8B-B14F-4D97-AF65-F5344CB8AC3E}">
        <p14:creationId xmlns:p14="http://schemas.microsoft.com/office/powerpoint/2010/main" val="59001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CH"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7" name="Espace réservé de la date 6"/>
          <p:cNvSpPr>
            <a:spLocks noGrp="1"/>
          </p:cNvSpPr>
          <p:nvPr>
            <p:ph type="dt" sz="half" idx="10"/>
          </p:nvPr>
        </p:nvSpPr>
        <p:spPr/>
        <p:txBody>
          <a:bodyPr/>
          <a:lstStyle/>
          <a:p>
            <a:fld id="{8FA5FC68-3D5D-B14A-99EB-E1D2D2EF56E8}" type="datetimeFigureOut">
              <a:rPr lang="fr-FR" smtClean="0"/>
              <a:t>13.09.15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35CFBED-561B-4845-9E51-9B64E8BFAF85}" type="slidenum">
              <a:rPr lang="fr-FR" smtClean="0"/>
              <a:t>‹#›</a:t>
            </a:fld>
            <a:endParaRPr lang="fr-FR"/>
          </a:p>
        </p:txBody>
      </p:sp>
    </p:spTree>
    <p:extLst>
      <p:ext uri="{BB962C8B-B14F-4D97-AF65-F5344CB8AC3E}">
        <p14:creationId xmlns:p14="http://schemas.microsoft.com/office/powerpoint/2010/main" val="1923870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e la date 2"/>
          <p:cNvSpPr>
            <a:spLocks noGrp="1"/>
          </p:cNvSpPr>
          <p:nvPr>
            <p:ph type="dt" sz="half" idx="10"/>
          </p:nvPr>
        </p:nvSpPr>
        <p:spPr/>
        <p:txBody>
          <a:bodyPr/>
          <a:lstStyle/>
          <a:p>
            <a:fld id="{8FA5FC68-3D5D-B14A-99EB-E1D2D2EF56E8}" type="datetimeFigureOut">
              <a:rPr lang="fr-FR" smtClean="0"/>
              <a:t>13.09.15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35CFBED-561B-4845-9E51-9B64E8BFAF85}" type="slidenum">
              <a:rPr lang="fr-FR" smtClean="0"/>
              <a:t>‹#›</a:t>
            </a:fld>
            <a:endParaRPr lang="fr-FR"/>
          </a:p>
        </p:txBody>
      </p:sp>
    </p:spTree>
    <p:extLst>
      <p:ext uri="{BB962C8B-B14F-4D97-AF65-F5344CB8AC3E}">
        <p14:creationId xmlns:p14="http://schemas.microsoft.com/office/powerpoint/2010/main" val="351138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FA5FC68-3D5D-B14A-99EB-E1D2D2EF56E8}" type="datetimeFigureOut">
              <a:rPr lang="fr-FR" smtClean="0"/>
              <a:t>13.09.15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35CFBED-561B-4845-9E51-9B64E8BFAF85}" type="slidenum">
              <a:rPr lang="fr-FR" smtClean="0"/>
              <a:t>‹#›</a:t>
            </a:fld>
            <a:endParaRPr lang="fr-FR"/>
          </a:p>
        </p:txBody>
      </p:sp>
    </p:spTree>
    <p:extLst>
      <p:ext uri="{BB962C8B-B14F-4D97-AF65-F5344CB8AC3E}">
        <p14:creationId xmlns:p14="http://schemas.microsoft.com/office/powerpoint/2010/main" val="3779477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H"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8FA5FC68-3D5D-B14A-99EB-E1D2D2EF56E8}" type="datetimeFigureOut">
              <a:rPr lang="fr-FR" smtClean="0"/>
              <a:t>13.09.15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5CFBED-561B-4845-9E51-9B64E8BFAF85}" type="slidenum">
              <a:rPr lang="fr-FR" smtClean="0"/>
              <a:t>‹#›</a:t>
            </a:fld>
            <a:endParaRPr lang="fr-FR"/>
          </a:p>
        </p:txBody>
      </p:sp>
    </p:spTree>
    <p:extLst>
      <p:ext uri="{BB962C8B-B14F-4D97-AF65-F5344CB8AC3E}">
        <p14:creationId xmlns:p14="http://schemas.microsoft.com/office/powerpoint/2010/main" val="3704429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H"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8FA5FC68-3D5D-B14A-99EB-E1D2D2EF56E8}" type="datetimeFigureOut">
              <a:rPr lang="fr-FR" smtClean="0"/>
              <a:t>13.09.15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5CFBED-561B-4845-9E51-9B64E8BFAF85}" type="slidenum">
              <a:rPr lang="fr-FR" smtClean="0"/>
              <a:t>‹#›</a:t>
            </a:fld>
            <a:endParaRPr lang="fr-FR"/>
          </a:p>
        </p:txBody>
      </p:sp>
    </p:spTree>
    <p:extLst>
      <p:ext uri="{BB962C8B-B14F-4D97-AF65-F5344CB8AC3E}">
        <p14:creationId xmlns:p14="http://schemas.microsoft.com/office/powerpoint/2010/main" val="21648991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H"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A5FC68-3D5D-B14A-99EB-E1D2D2EF56E8}" type="datetimeFigureOut">
              <a:rPr lang="fr-FR" smtClean="0"/>
              <a:t>13.09.15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CFBED-561B-4845-9E51-9B64E8BFAF85}" type="slidenum">
              <a:rPr lang="fr-FR" smtClean="0"/>
              <a:t>‹#›</a:t>
            </a:fld>
            <a:endParaRPr lang="fr-FR"/>
          </a:p>
        </p:txBody>
      </p:sp>
    </p:spTree>
    <p:extLst>
      <p:ext uri="{BB962C8B-B14F-4D97-AF65-F5344CB8AC3E}">
        <p14:creationId xmlns:p14="http://schemas.microsoft.com/office/powerpoint/2010/main" val="3151447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heses.f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3672" y="137293"/>
            <a:ext cx="8872478" cy="1950082"/>
          </a:xfrm>
          <a:prstGeom prst="rect">
            <a:avLst/>
          </a:prstGeom>
          <a:gradFill flip="none" rotWithShape="1">
            <a:gsLst>
              <a:gs pos="0">
                <a:schemeClr val="accent6">
                  <a:lumMod val="40000"/>
                  <a:lumOff val="60000"/>
                </a:schemeClr>
              </a:gs>
              <a:gs pos="100000">
                <a:srgbClr val="FFFFFF"/>
              </a:gs>
            </a:gsLst>
            <a:lin ang="504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Titre 1"/>
          <p:cNvSpPr>
            <a:spLocks noGrp="1"/>
          </p:cNvSpPr>
          <p:nvPr>
            <p:ph type="ctrTitle"/>
          </p:nvPr>
        </p:nvSpPr>
        <p:spPr>
          <a:xfrm>
            <a:off x="147298" y="385047"/>
            <a:ext cx="8872478" cy="1432262"/>
          </a:xfrm>
        </p:spPr>
        <p:txBody>
          <a:bodyPr>
            <a:noAutofit/>
          </a:bodyPr>
          <a:lstStyle/>
          <a:p>
            <a:r>
              <a:rPr lang="fr-FR" sz="3600" dirty="0" smtClean="0"/>
              <a:t>Anticipation du handicap durant les consultations de diagnostic prénatal </a:t>
            </a:r>
            <a:br>
              <a:rPr lang="fr-FR" sz="3600" dirty="0" smtClean="0"/>
            </a:br>
            <a:r>
              <a:rPr lang="fr-FR" sz="3600" dirty="0" smtClean="0"/>
              <a:t>en France et au Brésil</a:t>
            </a:r>
            <a:endParaRPr lang="fr-FR" sz="3600" dirty="0"/>
          </a:p>
        </p:txBody>
      </p:sp>
      <p:sp>
        <p:nvSpPr>
          <p:cNvPr id="3" name="Sous-titre 2"/>
          <p:cNvSpPr>
            <a:spLocks noGrp="1"/>
          </p:cNvSpPr>
          <p:nvPr>
            <p:ph type="subTitle" idx="1"/>
          </p:nvPr>
        </p:nvSpPr>
        <p:spPr>
          <a:xfrm>
            <a:off x="1336048" y="2447774"/>
            <a:ext cx="6400800" cy="1752600"/>
          </a:xfrm>
        </p:spPr>
        <p:txBody>
          <a:bodyPr>
            <a:normAutofit/>
          </a:bodyPr>
          <a:lstStyle/>
          <a:p>
            <a:pPr>
              <a:lnSpc>
                <a:spcPct val="130000"/>
              </a:lnSpc>
            </a:pPr>
            <a:r>
              <a:rPr lang="fr-FR" sz="2800" dirty="0">
                <a:solidFill>
                  <a:srgbClr val="000000"/>
                </a:solidFill>
              </a:rPr>
              <a:t>Véronique Mirlesse, </a:t>
            </a:r>
            <a:r>
              <a:rPr lang="fr-FR" sz="2800" dirty="0" smtClean="0">
                <a:solidFill>
                  <a:srgbClr val="000000"/>
                </a:solidFill>
              </a:rPr>
              <a:t>Cermes3</a:t>
            </a:r>
            <a:endParaRPr lang="fr-CH" sz="2800" dirty="0" smtClean="0">
              <a:solidFill>
                <a:srgbClr val="000000"/>
              </a:solidFill>
            </a:endParaRPr>
          </a:p>
          <a:p>
            <a:pPr>
              <a:lnSpc>
                <a:spcPct val="130000"/>
              </a:lnSpc>
            </a:pPr>
            <a:r>
              <a:rPr lang="en-US" sz="2800" dirty="0" smtClean="0">
                <a:solidFill>
                  <a:srgbClr val="000000"/>
                </a:solidFill>
              </a:rPr>
              <a:t>Isabelle </a:t>
            </a:r>
            <a:r>
              <a:rPr lang="en-US" sz="2800" dirty="0">
                <a:solidFill>
                  <a:srgbClr val="000000"/>
                </a:solidFill>
              </a:rPr>
              <a:t>Ville, Inserm-Cermes3/EHESS</a:t>
            </a:r>
            <a:endParaRPr lang="fr-CH" sz="2800" dirty="0">
              <a:solidFill>
                <a:srgbClr val="000000"/>
              </a:solidFill>
            </a:endParaRPr>
          </a:p>
        </p:txBody>
      </p:sp>
      <p:sp>
        <p:nvSpPr>
          <p:cNvPr id="4" name="ZoneTexte 3"/>
          <p:cNvSpPr txBox="1"/>
          <p:nvPr/>
        </p:nvSpPr>
        <p:spPr>
          <a:xfrm>
            <a:off x="635925" y="4212666"/>
            <a:ext cx="8383851" cy="954107"/>
          </a:xfrm>
          <a:prstGeom prst="rect">
            <a:avLst/>
          </a:prstGeom>
          <a:noFill/>
        </p:spPr>
        <p:txBody>
          <a:bodyPr wrap="square" rtlCol="0">
            <a:spAutoFit/>
          </a:bodyPr>
          <a:lstStyle/>
          <a:p>
            <a:pPr algn="ctr"/>
            <a:r>
              <a:rPr lang="fr-FR" sz="2800" b="1" i="1" dirty="0" smtClean="0"/>
              <a:t>IV </a:t>
            </a:r>
            <a:r>
              <a:rPr lang="fr-FR" sz="2800" b="1" i="1" dirty="0" err="1" smtClean="0"/>
              <a:t>Annual</a:t>
            </a:r>
            <a:r>
              <a:rPr lang="fr-FR" sz="2800" b="1" i="1" dirty="0" smtClean="0"/>
              <a:t> </a:t>
            </a:r>
            <a:r>
              <a:rPr lang="fr-FR" sz="2800" b="1" i="1" dirty="0" err="1" smtClean="0"/>
              <a:t>Conference</a:t>
            </a:r>
            <a:r>
              <a:rPr lang="fr-FR" sz="2800" b="1" i="1" dirty="0" smtClean="0"/>
              <a:t> of ALTER  </a:t>
            </a:r>
          </a:p>
          <a:p>
            <a:pPr algn="ctr"/>
            <a:r>
              <a:rPr lang="fr-FR" sz="2800" b="1" i="1" dirty="0" err="1" smtClean="0"/>
              <a:t>European</a:t>
            </a:r>
            <a:r>
              <a:rPr lang="fr-FR" sz="2800" b="1" i="1" dirty="0" smtClean="0"/>
              <a:t> Society for </a:t>
            </a:r>
            <a:r>
              <a:rPr lang="fr-FR" sz="2800" b="1" i="1" dirty="0" err="1" smtClean="0"/>
              <a:t>Disability</a:t>
            </a:r>
            <a:r>
              <a:rPr lang="fr-FR" sz="2800" b="1" i="1" dirty="0" smtClean="0"/>
              <a:t> </a:t>
            </a:r>
            <a:r>
              <a:rPr lang="fr-FR" sz="2800" b="1" i="1" dirty="0" err="1" smtClean="0"/>
              <a:t>Research</a:t>
            </a:r>
            <a:endParaRPr lang="fr-FR" sz="2800" b="1" i="1" dirty="0" smtClean="0"/>
          </a:p>
        </p:txBody>
      </p:sp>
      <p:sp>
        <p:nvSpPr>
          <p:cNvPr id="7" name="ZoneTexte 6"/>
          <p:cNvSpPr txBox="1"/>
          <p:nvPr/>
        </p:nvSpPr>
        <p:spPr>
          <a:xfrm>
            <a:off x="4117861" y="5944922"/>
            <a:ext cx="1419980" cy="369332"/>
          </a:xfrm>
          <a:prstGeom prst="rect">
            <a:avLst/>
          </a:prstGeom>
          <a:noFill/>
        </p:spPr>
        <p:txBody>
          <a:bodyPr wrap="none" rtlCol="0">
            <a:spAutoFit/>
          </a:bodyPr>
          <a:lstStyle/>
          <a:p>
            <a:r>
              <a:rPr lang="fr-FR" dirty="0" smtClean="0"/>
              <a:t>3 Juillet 2015</a:t>
            </a:r>
            <a:endParaRPr lang="fr-FR" dirty="0"/>
          </a:p>
        </p:txBody>
      </p:sp>
      <p:pic>
        <p:nvPicPr>
          <p:cNvPr id="9" name="Picture 4" descr="C:\Documents and Settings\Véronique Mirlesse\Mes documents\ImagVM\IMAGES\APERT_2.JPG"/>
          <p:cNvPicPr>
            <a:picLocks noChangeAspect="1" noChangeArrowheads="1"/>
          </p:cNvPicPr>
          <p:nvPr/>
        </p:nvPicPr>
        <p:blipFill>
          <a:blip r:embed="rId2">
            <a:alphaModFix amt="75000"/>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l="15625" t="15625" r="17188" b="12500"/>
          <a:stretch>
            <a:fillRect/>
          </a:stretch>
        </p:blipFill>
        <p:spPr bwMode="auto">
          <a:xfrm>
            <a:off x="7594600" y="5414639"/>
            <a:ext cx="1549400" cy="1356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 9" descr="IMG_0379.jpg"/>
          <p:cNvPicPr>
            <a:picLocks noChangeAspect="1"/>
          </p:cNvPicPr>
          <p:nvPr/>
        </p:nvPicPr>
        <p:blipFill rotWithShape="1">
          <a:blip r:embed="rId4" cstate="print">
            <a:grayscl/>
            <a:alphaModFix amt="95000"/>
            <a:extLst>
              <a:ext uri="{28A0092B-C50C-407E-A947-70E740481C1C}">
                <a14:useLocalDpi xmlns:a14="http://schemas.microsoft.com/office/drawing/2010/main"/>
              </a:ext>
            </a:extLst>
          </a:blip>
          <a:srcRect r="15236" b="62"/>
          <a:stretch/>
        </p:blipFill>
        <p:spPr>
          <a:xfrm>
            <a:off x="0" y="3894719"/>
            <a:ext cx="1744965" cy="2963281"/>
          </a:xfrm>
          <a:prstGeom prst="rect">
            <a:avLst/>
          </a:prstGeom>
        </p:spPr>
      </p:pic>
    </p:spTree>
    <p:extLst>
      <p:ext uri="{BB962C8B-B14F-4D97-AF65-F5344CB8AC3E}">
        <p14:creationId xmlns:p14="http://schemas.microsoft.com/office/powerpoint/2010/main" val="879311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IMG_0379.jpg"/>
          <p:cNvPicPr>
            <a:picLocks noChangeAspect="1"/>
          </p:cNvPicPr>
          <p:nvPr/>
        </p:nvPicPr>
        <p:blipFill rotWithShape="1">
          <a:blip r:embed="rId2" cstate="print">
            <a:grayscl/>
            <a:alphaModFix amt="24000"/>
            <a:extLst>
              <a:ext uri="{28A0092B-C50C-407E-A947-70E740481C1C}">
                <a14:useLocalDpi xmlns:a14="http://schemas.microsoft.com/office/drawing/2010/main"/>
              </a:ext>
            </a:extLst>
          </a:blip>
          <a:srcRect b="51268"/>
          <a:stretch/>
        </p:blipFill>
        <p:spPr>
          <a:xfrm>
            <a:off x="0" y="0"/>
            <a:ext cx="9144000" cy="6858000"/>
          </a:xfrm>
          <a:prstGeom prst="rect">
            <a:avLst/>
          </a:prstGeom>
        </p:spPr>
      </p:pic>
      <p:sp>
        <p:nvSpPr>
          <p:cNvPr id="4" name="Titre 1"/>
          <p:cNvSpPr txBox="1">
            <a:spLocks/>
          </p:cNvSpPr>
          <p:nvPr/>
        </p:nvSpPr>
        <p:spPr>
          <a:xfrm>
            <a:off x="178877" y="363538"/>
            <a:ext cx="8720283" cy="10588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3200" dirty="0" smtClean="0"/>
              <a:t>Rappel du contexte périnatal</a:t>
            </a:r>
          </a:p>
          <a:p>
            <a:r>
              <a:rPr lang="fr-FR" sz="3200" dirty="0" smtClean="0"/>
              <a:t> France </a:t>
            </a:r>
            <a:r>
              <a:rPr lang="fr-FR" sz="3200" dirty="0"/>
              <a:t>et </a:t>
            </a:r>
            <a:r>
              <a:rPr lang="fr-FR" sz="3200" dirty="0" smtClean="0"/>
              <a:t>Brésil</a:t>
            </a:r>
            <a:endParaRPr lang="fr-FR" sz="3200" dirty="0"/>
          </a:p>
        </p:txBody>
      </p:sp>
      <p:sp>
        <p:nvSpPr>
          <p:cNvPr id="5" name="Espace réservé du contenu 2"/>
          <p:cNvSpPr txBox="1">
            <a:spLocks/>
          </p:cNvSpPr>
          <p:nvPr/>
        </p:nvSpPr>
        <p:spPr>
          <a:xfrm>
            <a:off x="178877" y="1663700"/>
            <a:ext cx="8720283" cy="4622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fr-FR" sz="2800" u="sng" dirty="0" smtClean="0"/>
          </a:p>
        </p:txBody>
      </p:sp>
      <p:sp>
        <p:nvSpPr>
          <p:cNvPr id="6" name="Rectangle 5"/>
          <p:cNvSpPr/>
          <p:nvPr/>
        </p:nvSpPr>
        <p:spPr>
          <a:xfrm>
            <a:off x="203200" y="274638"/>
            <a:ext cx="8572500" cy="116046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Rectangle 2"/>
          <p:cNvSpPr/>
          <p:nvPr/>
        </p:nvSpPr>
        <p:spPr>
          <a:xfrm>
            <a:off x="203200" y="1843950"/>
            <a:ext cx="8572500" cy="4930580"/>
          </a:xfrm>
          <a:prstGeom prst="rect">
            <a:avLst/>
          </a:prstGeom>
        </p:spPr>
        <p:txBody>
          <a:bodyPr wrap="square">
            <a:spAutoFit/>
          </a:bodyPr>
          <a:lstStyle/>
          <a:p>
            <a:pPr marL="457200" indent="-457200">
              <a:buFont typeface="Arial"/>
              <a:buChar char="•"/>
            </a:pPr>
            <a:r>
              <a:rPr lang="fr-FR" sz="2800" u="sng" dirty="0"/>
              <a:t>Brésil ( 2 800 000 naissances annuelles)</a:t>
            </a:r>
            <a:r>
              <a:rPr lang="fr-FR" sz="2800" u="sng" dirty="0" smtClean="0"/>
              <a:t>:</a:t>
            </a:r>
          </a:p>
          <a:p>
            <a:pPr marL="457200" indent="-457200">
              <a:buFont typeface="Arial"/>
              <a:buChar char="•"/>
            </a:pPr>
            <a:endParaRPr lang="fr-FR" sz="2800" u="sng" dirty="0" smtClean="0"/>
          </a:p>
          <a:p>
            <a:pPr marL="914400" lvl="1" indent="-457200">
              <a:lnSpc>
                <a:spcPct val="120000"/>
              </a:lnSpc>
              <a:buFont typeface="Arial"/>
              <a:buChar char="•"/>
            </a:pPr>
            <a:r>
              <a:rPr lang="fr-FR" sz="2400" dirty="0"/>
              <a:t>Mortalité maternelle </a:t>
            </a:r>
            <a:r>
              <a:rPr lang="fr-FR" sz="2400" dirty="0" smtClean="0"/>
              <a:t>70/</a:t>
            </a:r>
            <a:r>
              <a:rPr lang="fr-FR" sz="2400" dirty="0"/>
              <a:t>100 000, néonatale </a:t>
            </a:r>
            <a:r>
              <a:rPr lang="fr-FR" sz="2400" dirty="0" smtClean="0"/>
              <a:t>21/</a:t>
            </a:r>
            <a:r>
              <a:rPr lang="fr-FR" sz="2400" dirty="0"/>
              <a:t>1000</a:t>
            </a:r>
          </a:p>
          <a:p>
            <a:pPr marL="914400" lvl="1" indent="-457200">
              <a:lnSpc>
                <a:spcPct val="120000"/>
              </a:lnSpc>
              <a:buFont typeface="Arial"/>
              <a:buChar char="•"/>
            </a:pPr>
            <a:r>
              <a:rPr lang="fr-FR" sz="2400" dirty="0"/>
              <a:t>Inégalité sociale et d’accès aux soins </a:t>
            </a:r>
            <a:r>
              <a:rPr lang="fr-FR" sz="2400" dirty="0" smtClean="0"/>
              <a:t>malgré le système unique de santé (SUS)</a:t>
            </a:r>
          </a:p>
          <a:p>
            <a:pPr marL="914400" lvl="1" indent="-457200">
              <a:lnSpc>
                <a:spcPct val="120000"/>
              </a:lnSpc>
              <a:buFont typeface="Arial"/>
              <a:buChar char="•"/>
            </a:pPr>
            <a:r>
              <a:rPr lang="fr-FR" sz="2400" dirty="0" smtClean="0"/>
              <a:t>Criminalisation </a:t>
            </a:r>
            <a:r>
              <a:rPr lang="fr-FR" sz="2400" dirty="0"/>
              <a:t>de l’avortement (hors viol, santé maternelle et situation d’anencéphalie</a:t>
            </a:r>
            <a:r>
              <a:rPr lang="fr-FR" sz="2400" dirty="0" smtClean="0"/>
              <a:t>)	</a:t>
            </a:r>
          </a:p>
          <a:p>
            <a:pPr marL="800100" lvl="1" indent="-342900">
              <a:lnSpc>
                <a:spcPct val="120000"/>
              </a:lnSpc>
              <a:buFont typeface="Arial"/>
              <a:buChar char="•"/>
            </a:pPr>
            <a:r>
              <a:rPr lang="fr-FR" sz="2400" dirty="0"/>
              <a:t> </a:t>
            </a:r>
            <a:r>
              <a:rPr lang="fr-FR" sz="2400" dirty="0" smtClean="0"/>
              <a:t>Forte religiosité, image maternelle valorisée</a:t>
            </a:r>
            <a:endParaRPr lang="fr-FR" sz="2400" dirty="0"/>
          </a:p>
          <a:p>
            <a:pPr marL="800100" lvl="1" indent="-342900">
              <a:lnSpc>
                <a:spcPct val="120000"/>
              </a:lnSpc>
              <a:buFont typeface="Arial"/>
              <a:buChar char="•"/>
            </a:pPr>
            <a:r>
              <a:rPr lang="fr-FR" sz="2400" dirty="0" smtClean="0"/>
              <a:t> Absence de réseaux de référence établi</a:t>
            </a:r>
          </a:p>
          <a:p>
            <a:pPr marL="800100" lvl="1" indent="-342900">
              <a:lnSpc>
                <a:spcPct val="120000"/>
              </a:lnSpc>
              <a:buFont typeface="Arial"/>
              <a:buChar char="•"/>
            </a:pPr>
            <a:r>
              <a:rPr lang="fr-FR" sz="2400" dirty="0" smtClean="0"/>
              <a:t>Rares possibilités d’accès à l’interruption de grossesse via la justice (pathologies létales) ou interruptions clandestines</a:t>
            </a:r>
            <a:endParaRPr lang="fr-FR" sz="2400" dirty="0"/>
          </a:p>
        </p:txBody>
      </p:sp>
    </p:spTree>
    <p:extLst>
      <p:ext uri="{BB962C8B-B14F-4D97-AF65-F5344CB8AC3E}">
        <p14:creationId xmlns:p14="http://schemas.microsoft.com/office/powerpoint/2010/main" val="3555284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IMG_0379.jpg"/>
          <p:cNvPicPr>
            <a:picLocks noChangeAspect="1"/>
          </p:cNvPicPr>
          <p:nvPr/>
        </p:nvPicPr>
        <p:blipFill rotWithShape="1">
          <a:blip r:embed="rId2" cstate="print">
            <a:grayscl/>
            <a:alphaModFix amt="24000"/>
            <a:extLst>
              <a:ext uri="{28A0092B-C50C-407E-A947-70E740481C1C}">
                <a14:useLocalDpi xmlns:a14="http://schemas.microsoft.com/office/drawing/2010/main"/>
              </a:ext>
            </a:extLst>
          </a:blip>
          <a:srcRect b="51268"/>
          <a:stretch/>
        </p:blipFill>
        <p:spPr>
          <a:xfrm>
            <a:off x="0" y="0"/>
            <a:ext cx="9144000" cy="6858000"/>
          </a:xfrm>
          <a:prstGeom prst="rect">
            <a:avLst/>
          </a:prstGeom>
        </p:spPr>
      </p:pic>
      <p:sp>
        <p:nvSpPr>
          <p:cNvPr id="4" name="Titre 1"/>
          <p:cNvSpPr txBox="1">
            <a:spLocks/>
          </p:cNvSpPr>
          <p:nvPr/>
        </p:nvSpPr>
        <p:spPr>
          <a:xfrm>
            <a:off x="178877" y="274638"/>
            <a:ext cx="8720283" cy="12874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3200" dirty="0"/>
              <a:t>Anticipation du handicap durant les consultations de diagnostic prénatal </a:t>
            </a:r>
            <a:r>
              <a:rPr lang="fr-FR" sz="3200" dirty="0" smtClean="0"/>
              <a:t>en </a:t>
            </a:r>
            <a:r>
              <a:rPr lang="fr-FR" sz="3200" dirty="0"/>
              <a:t>France et au Brésil</a:t>
            </a:r>
          </a:p>
        </p:txBody>
      </p:sp>
      <p:sp>
        <p:nvSpPr>
          <p:cNvPr id="5" name="Espace réservé du contenu 2"/>
          <p:cNvSpPr txBox="1">
            <a:spLocks/>
          </p:cNvSpPr>
          <p:nvPr/>
        </p:nvSpPr>
        <p:spPr>
          <a:xfrm>
            <a:off x="203200" y="1778000"/>
            <a:ext cx="8720283" cy="4114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800" dirty="0" smtClean="0"/>
              <a:t>Consultations standardisées:</a:t>
            </a:r>
          </a:p>
          <a:p>
            <a:pPr lvl="1"/>
            <a:r>
              <a:rPr lang="fr-FR" sz="2400" dirty="0" smtClean="0"/>
              <a:t>Premier temps : étape diagnostic</a:t>
            </a:r>
          </a:p>
          <a:p>
            <a:pPr lvl="1"/>
            <a:r>
              <a:rPr lang="fr-FR" sz="2400" dirty="0" smtClean="0"/>
              <a:t>Information sur la signification de l’imagerie</a:t>
            </a:r>
          </a:p>
          <a:p>
            <a:pPr lvl="1"/>
            <a:r>
              <a:rPr lang="fr-FR" sz="2400" dirty="0" smtClean="0"/>
              <a:t>Deuxième temps : discussion pronostic: signification de la maladie, anticipation du handicap</a:t>
            </a:r>
          </a:p>
          <a:p>
            <a:pPr marL="457200" lvl="1" indent="0">
              <a:buNone/>
            </a:pPr>
            <a:endParaRPr lang="fr-FR" dirty="0" smtClean="0"/>
          </a:p>
          <a:p>
            <a:r>
              <a:rPr lang="fr-FR" sz="2800" dirty="0" smtClean="0"/>
              <a:t>Ostéogenèse Imparfaite </a:t>
            </a:r>
          </a:p>
          <a:p>
            <a:r>
              <a:rPr lang="fr-FR" sz="2800" dirty="0" smtClean="0"/>
              <a:t>26 -27 semaines d’aménorrhées</a:t>
            </a:r>
          </a:p>
          <a:p>
            <a:r>
              <a:rPr lang="fr-FR" sz="2800" dirty="0" smtClean="0"/>
              <a:t>Maladie de structure des os</a:t>
            </a:r>
          </a:p>
          <a:p>
            <a:r>
              <a:rPr lang="fr-FR" sz="2800" dirty="0" smtClean="0"/>
              <a:t>Gravité variable</a:t>
            </a:r>
          </a:p>
        </p:txBody>
      </p:sp>
      <p:sp>
        <p:nvSpPr>
          <p:cNvPr id="6" name="Rectangle 5"/>
          <p:cNvSpPr/>
          <p:nvPr/>
        </p:nvSpPr>
        <p:spPr>
          <a:xfrm>
            <a:off x="203200" y="274638"/>
            <a:ext cx="8572500" cy="118586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09331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Documents and Settings\Véronique Mirlesse\Mes documents\ImagVM\IMAGES\APERT_2.JPG"/>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l="15625" t="15625" r="17188" b="12500"/>
          <a:stretch>
            <a:fillRect/>
          </a:stretch>
        </p:blipFill>
        <p:spPr bwMode="auto">
          <a:xfrm>
            <a:off x="-41865" y="0"/>
            <a:ext cx="9236665" cy="69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re 1"/>
          <p:cNvSpPr txBox="1">
            <a:spLocks/>
          </p:cNvSpPr>
          <p:nvPr/>
        </p:nvSpPr>
        <p:spPr>
          <a:xfrm>
            <a:off x="178877" y="274638"/>
            <a:ext cx="8720283" cy="12874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3200" dirty="0"/>
              <a:t>Anticipation du handicap durant les consultations de diagnostic prénatal </a:t>
            </a:r>
            <a:r>
              <a:rPr lang="fr-FR" sz="3200" dirty="0" smtClean="0"/>
              <a:t>en </a:t>
            </a:r>
            <a:r>
              <a:rPr lang="fr-FR" sz="3200" dirty="0"/>
              <a:t>France et au Brésil</a:t>
            </a:r>
          </a:p>
        </p:txBody>
      </p:sp>
      <p:sp>
        <p:nvSpPr>
          <p:cNvPr id="5" name="Espace réservé du contenu 2"/>
          <p:cNvSpPr txBox="1">
            <a:spLocks/>
          </p:cNvSpPr>
          <p:nvPr/>
        </p:nvSpPr>
        <p:spPr>
          <a:xfrm>
            <a:off x="178877" y="1600200"/>
            <a:ext cx="8965123" cy="48387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400" u="sng" dirty="0"/>
              <a:t>Ostéogenèse imparfaite. </a:t>
            </a:r>
            <a:r>
              <a:rPr lang="fr-FR" sz="2400" u="sng" dirty="0" smtClean="0"/>
              <a:t>France </a:t>
            </a:r>
            <a:endParaRPr lang="fr-FR" sz="2400" u="sng" dirty="0"/>
          </a:p>
          <a:p>
            <a:pPr marL="0" indent="0">
              <a:buNone/>
            </a:pPr>
            <a:r>
              <a:rPr lang="fr-FR" sz="1800" b="1" dirty="0" smtClean="0"/>
              <a:t>Réduire l’incertitude pronostic, informer au prix de l’objectification </a:t>
            </a:r>
            <a:r>
              <a:rPr lang="fr-FR" sz="1800" b="1" dirty="0" err="1" smtClean="0"/>
              <a:t>foetale</a:t>
            </a:r>
            <a:endParaRPr lang="fr-FR" sz="1800" b="1" dirty="0" smtClean="0"/>
          </a:p>
          <a:p>
            <a:pPr marL="0" indent="0">
              <a:buNone/>
            </a:pPr>
            <a:r>
              <a:rPr lang="fr-FR" sz="1600" i="1" dirty="0" smtClean="0"/>
              <a:t>- </a:t>
            </a:r>
            <a:r>
              <a:rPr lang="fr-FR" sz="1800" i="1" u="sng" dirty="0" smtClean="0"/>
              <a:t>Femme</a:t>
            </a:r>
            <a:r>
              <a:rPr lang="fr-FR" sz="1800" i="1" dirty="0" smtClean="0"/>
              <a:t>  </a:t>
            </a:r>
            <a:r>
              <a:rPr lang="fr-FR" sz="1800" i="1" dirty="0"/>
              <a:t>« </a:t>
            </a:r>
            <a:r>
              <a:rPr lang="fr-FR" sz="1800" i="1" dirty="0" smtClean="0"/>
              <a:t>C’est </a:t>
            </a:r>
            <a:r>
              <a:rPr lang="fr-FR" sz="1800" i="1" dirty="0"/>
              <a:t>la maladie des os de verre en fait ? » </a:t>
            </a:r>
            <a:endParaRPr lang="fr-FR" sz="1800" dirty="0"/>
          </a:p>
          <a:p>
            <a:pPr marL="0" indent="0">
              <a:buNone/>
            </a:pPr>
            <a:r>
              <a:rPr lang="fr-FR" sz="1800" i="1" dirty="0" smtClean="0"/>
              <a:t>- </a:t>
            </a:r>
            <a:r>
              <a:rPr lang="fr-FR" sz="1800" i="1" u="sng" dirty="0" smtClean="0"/>
              <a:t>Généticien</a:t>
            </a:r>
            <a:r>
              <a:rPr lang="fr-FR" sz="1800" i="1" dirty="0" smtClean="0"/>
              <a:t> </a:t>
            </a:r>
            <a:r>
              <a:rPr lang="fr-FR" sz="1800" i="1" dirty="0"/>
              <a:t>« Oui, tout à fait » ; </a:t>
            </a:r>
            <a:endParaRPr lang="fr-FR" sz="1800" dirty="0"/>
          </a:p>
          <a:p>
            <a:pPr marL="0" indent="0">
              <a:buNone/>
            </a:pPr>
            <a:r>
              <a:rPr lang="fr-FR" sz="1800" i="1" dirty="0" smtClean="0"/>
              <a:t>- </a:t>
            </a:r>
            <a:r>
              <a:rPr lang="fr-FR" sz="1800" i="1" u="sng" dirty="0" smtClean="0"/>
              <a:t>Homme</a:t>
            </a:r>
            <a:r>
              <a:rPr lang="fr-FR" sz="1800" i="1" dirty="0" smtClean="0"/>
              <a:t>  </a:t>
            </a:r>
            <a:r>
              <a:rPr lang="fr-FR" sz="1800" i="1" dirty="0"/>
              <a:t>« </a:t>
            </a:r>
            <a:r>
              <a:rPr lang="fr-FR" sz="1800" i="1" dirty="0" smtClean="0"/>
              <a:t>Est</a:t>
            </a:r>
            <a:r>
              <a:rPr lang="fr-FR" sz="1800" i="1" dirty="0"/>
              <a:t>-ce qu’il y a des degrés ? » </a:t>
            </a:r>
            <a:endParaRPr lang="fr-FR" sz="1800" dirty="0"/>
          </a:p>
          <a:p>
            <a:pPr marL="0" indent="0">
              <a:buNone/>
            </a:pPr>
            <a:r>
              <a:rPr lang="fr-FR" sz="1800" i="1" dirty="0" smtClean="0"/>
              <a:t>- </a:t>
            </a:r>
            <a:r>
              <a:rPr lang="fr-FR" sz="1800" i="1" u="sng" dirty="0" smtClean="0"/>
              <a:t>Généticien</a:t>
            </a:r>
            <a:r>
              <a:rPr lang="fr-FR" sz="1800" i="1" dirty="0" smtClean="0"/>
              <a:t> </a:t>
            </a:r>
            <a:r>
              <a:rPr lang="fr-FR" sz="1800" i="1" dirty="0"/>
              <a:t>« oui, ça peut aller de formes légères à des formes incompatibles avec la vie. Là, on exclut les formes incompatibles avec la vie, on rétrécit un peu le champ des </a:t>
            </a:r>
            <a:r>
              <a:rPr lang="fr-FR" sz="1800" i="1" dirty="0" smtClean="0"/>
              <a:t>possibles. </a:t>
            </a:r>
            <a:r>
              <a:rPr lang="fr-FR" sz="1800" i="1" dirty="0"/>
              <a:t>Il y a des enfants qui ont des fractures anténatales qui consolident et qui ne refont pratiquement pas de fracture après deux </a:t>
            </a:r>
            <a:r>
              <a:rPr lang="fr-FR" sz="1800" i="1" dirty="0" smtClean="0"/>
              <a:t>ans</a:t>
            </a:r>
            <a:r>
              <a:rPr lang="fr-FR" sz="1800" i="1" dirty="0"/>
              <a:t> » </a:t>
            </a:r>
            <a:endParaRPr lang="fr-FR" sz="1800" dirty="0"/>
          </a:p>
          <a:p>
            <a:pPr marL="0" indent="0">
              <a:buNone/>
            </a:pPr>
            <a:r>
              <a:rPr lang="fr-FR" sz="1800" i="1" dirty="0" smtClean="0"/>
              <a:t>- </a:t>
            </a:r>
            <a:r>
              <a:rPr lang="fr-FR" sz="1800" i="1" u="sng" dirty="0" smtClean="0"/>
              <a:t>Femme</a:t>
            </a:r>
            <a:r>
              <a:rPr lang="fr-FR" sz="1800" i="1" dirty="0" smtClean="0"/>
              <a:t> </a:t>
            </a:r>
            <a:r>
              <a:rPr lang="fr-FR" sz="1800" i="1" dirty="0"/>
              <a:t>« Mais il </a:t>
            </a:r>
            <a:r>
              <a:rPr lang="fr-FR" sz="1800" i="1" dirty="0" smtClean="0"/>
              <a:t>a déjà </a:t>
            </a:r>
            <a:r>
              <a:rPr lang="fr-FR" sz="1800" i="1" dirty="0"/>
              <a:t>un fémur plus court que l’autre » </a:t>
            </a:r>
            <a:endParaRPr lang="fr-FR" sz="1800" dirty="0"/>
          </a:p>
          <a:p>
            <a:pPr marL="0" indent="0">
              <a:buNone/>
            </a:pPr>
            <a:r>
              <a:rPr lang="fr-FR" sz="1800" i="1" u="sng" dirty="0" smtClean="0"/>
              <a:t>- Généticien</a:t>
            </a:r>
            <a:r>
              <a:rPr lang="fr-FR" sz="1800" i="1" dirty="0" smtClean="0"/>
              <a:t> </a:t>
            </a:r>
            <a:r>
              <a:rPr lang="fr-FR" sz="1800" i="1" dirty="0"/>
              <a:t>« Oui, mais ça porte sur </a:t>
            </a:r>
            <a:r>
              <a:rPr lang="fr-FR" sz="1800" i="1" dirty="0" smtClean="0"/>
              <a:t>6 mm</a:t>
            </a:r>
            <a:r>
              <a:rPr lang="fr-FR" sz="1800" i="1" dirty="0"/>
              <a:t>, ça se voit seulement à partir d’au moins </a:t>
            </a:r>
            <a:r>
              <a:rPr lang="fr-FR" sz="1800" i="1" dirty="0" smtClean="0"/>
              <a:t>2 cm</a:t>
            </a:r>
            <a:r>
              <a:rPr lang="fr-FR" sz="1800" i="1" dirty="0"/>
              <a:t>. Alors, je ne dis pas que c’est rien.. Mais ces formes évoluent favorablement. Et les fractures ne sont pas douloureuses </a:t>
            </a:r>
            <a:r>
              <a:rPr lang="fr-FR" sz="1800" i="1" dirty="0" smtClean="0"/>
              <a:t>»… </a:t>
            </a:r>
          </a:p>
          <a:p>
            <a:pPr marL="0" indent="0">
              <a:buNone/>
            </a:pPr>
            <a:r>
              <a:rPr lang="fr-FR" sz="1800" i="1" dirty="0" smtClean="0"/>
              <a:t>«</a:t>
            </a:r>
            <a:r>
              <a:rPr lang="fr-FR" sz="1800" i="1" dirty="0"/>
              <a:t> A l’opposé, je prends la forme la plus grave </a:t>
            </a:r>
            <a:r>
              <a:rPr lang="fr-FR" sz="1800" i="1" dirty="0" smtClean="0"/>
              <a:t>…</a:t>
            </a:r>
            <a:r>
              <a:rPr lang="fr-FR" sz="1800" i="1" dirty="0"/>
              <a:t> Il y a des enfants qui auront 40 à 50 fractures durant leur enfance et leur adolescence avec des petits retentissements sur les vertèbres. Il peut y avoir des tassements vertébraux, ce qui est un facteur de gravité </a:t>
            </a:r>
            <a:r>
              <a:rPr lang="fr-FR" sz="1800" i="1" dirty="0" smtClean="0"/>
              <a:t>supplémentaire ».</a:t>
            </a:r>
            <a:endParaRPr lang="fr-FR" sz="1800" dirty="0"/>
          </a:p>
          <a:p>
            <a:endParaRPr lang="fr-FR" dirty="0" smtClean="0"/>
          </a:p>
        </p:txBody>
      </p:sp>
      <p:sp>
        <p:nvSpPr>
          <p:cNvPr id="6" name="Rectangle 5"/>
          <p:cNvSpPr/>
          <p:nvPr/>
        </p:nvSpPr>
        <p:spPr>
          <a:xfrm>
            <a:off x="203200" y="274638"/>
            <a:ext cx="8572500" cy="118586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149867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Documents and Settings\Véronique Mirlesse\Mes documents\ImagVM\IMAGES\APERT_2.JPG"/>
          <p:cNvPicPr>
            <a:picLocks noChangeAspect="1" noChangeArrowheads="1"/>
          </p:cNvPicPr>
          <p:nvPr/>
        </p:nvPicPr>
        <p:blipFill>
          <a:blip r:embed="rId2">
            <a:alphaModFix amt="16000"/>
            <a:extLst>
              <a:ext uri="{28A0092B-C50C-407E-A947-70E740481C1C}">
                <a14:useLocalDpi xmlns:a14="http://schemas.microsoft.com/office/drawing/2010/main" val="0"/>
              </a:ext>
            </a:extLst>
          </a:blip>
          <a:srcRect l="15625" t="15625" r="17188" b="12500"/>
          <a:stretch>
            <a:fillRect/>
          </a:stretch>
        </p:blipFill>
        <p:spPr bwMode="auto">
          <a:xfrm>
            <a:off x="0" y="0"/>
            <a:ext cx="9236665" cy="69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re 1"/>
          <p:cNvSpPr txBox="1">
            <a:spLocks/>
          </p:cNvSpPr>
          <p:nvPr/>
        </p:nvSpPr>
        <p:spPr>
          <a:xfrm>
            <a:off x="178877" y="274638"/>
            <a:ext cx="8720283" cy="12874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3200" dirty="0"/>
              <a:t>Anticipation du handicap durant les consultations de diagnostic prénatal </a:t>
            </a:r>
            <a:r>
              <a:rPr lang="fr-FR" sz="3200" dirty="0" smtClean="0"/>
              <a:t>en </a:t>
            </a:r>
            <a:r>
              <a:rPr lang="fr-FR" sz="3200" dirty="0"/>
              <a:t>France et au Brésil</a:t>
            </a:r>
          </a:p>
        </p:txBody>
      </p:sp>
      <p:sp>
        <p:nvSpPr>
          <p:cNvPr id="5" name="Espace réservé du contenu 2"/>
          <p:cNvSpPr txBox="1">
            <a:spLocks/>
          </p:cNvSpPr>
          <p:nvPr/>
        </p:nvSpPr>
        <p:spPr>
          <a:xfrm>
            <a:off x="203200" y="1562100"/>
            <a:ext cx="8940800" cy="52959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400" u="sng" dirty="0" smtClean="0"/>
              <a:t>Ostéogenèse imparfaite. France. </a:t>
            </a:r>
          </a:p>
          <a:p>
            <a:pPr marL="0" indent="0">
              <a:buNone/>
            </a:pPr>
            <a:r>
              <a:rPr lang="fr-FR" sz="1800" i="1" u="sng" dirty="0" smtClean="0"/>
              <a:t>- Homme </a:t>
            </a:r>
            <a:r>
              <a:rPr lang="fr-FR" sz="1800" i="1" dirty="0"/>
              <a:t>« Il faut réfléchir. C’est pas évident. On n’est pas sûr de la survie avec le temps ? » </a:t>
            </a:r>
            <a:endParaRPr lang="fr-FR" sz="1800" dirty="0"/>
          </a:p>
          <a:p>
            <a:pPr marL="0" indent="0">
              <a:buNone/>
            </a:pPr>
            <a:r>
              <a:rPr lang="fr-FR" sz="1800" i="1" u="sng" dirty="0" smtClean="0"/>
              <a:t>- Généticien</a:t>
            </a:r>
            <a:r>
              <a:rPr lang="fr-FR" sz="1800" i="1" dirty="0" smtClean="0"/>
              <a:t> </a:t>
            </a:r>
            <a:r>
              <a:rPr lang="fr-FR" sz="1800" i="1" dirty="0"/>
              <a:t>« Il n’y a pas trop de problèmes de survie. Cet enfant vivra » </a:t>
            </a:r>
            <a:r>
              <a:rPr lang="fr-FR" sz="1800" dirty="0"/>
              <a:t> </a:t>
            </a:r>
          </a:p>
          <a:p>
            <a:pPr marL="0" indent="0">
              <a:buNone/>
            </a:pPr>
            <a:r>
              <a:rPr lang="fr-FR" sz="1800" b="1" dirty="0" smtClean="0"/>
              <a:t>Une décision doit être prise. Face </a:t>
            </a:r>
            <a:r>
              <a:rPr lang="fr-FR" sz="1800" b="1" dirty="0"/>
              <a:t>au désarroi du couple, le </a:t>
            </a:r>
            <a:r>
              <a:rPr lang="fr-FR" sz="1800" b="1" dirty="0" smtClean="0"/>
              <a:t>praticien fait </a:t>
            </a:r>
            <a:r>
              <a:rPr lang="fr-FR" sz="1800" b="1" dirty="0"/>
              <a:t>émerger une représentation sensible de la maladie et de ses conséquences en évoquant un personnage connu qui </a:t>
            </a:r>
            <a:r>
              <a:rPr lang="fr-FR" sz="1800" b="1" dirty="0" smtClean="0"/>
              <a:t>est atteint de la même maladie, </a:t>
            </a:r>
            <a:r>
              <a:rPr lang="fr-FR" sz="1800" b="1" dirty="0"/>
              <a:t>une sorte d’icône. </a:t>
            </a:r>
          </a:p>
          <a:p>
            <a:pPr marL="0" indent="0">
              <a:buNone/>
            </a:pPr>
            <a:r>
              <a:rPr lang="fr-FR" sz="1800" i="1" u="sng" dirty="0" smtClean="0"/>
              <a:t>- Généticien</a:t>
            </a:r>
            <a:r>
              <a:rPr lang="fr-FR" sz="1800" i="1" dirty="0"/>
              <a:t> </a:t>
            </a:r>
            <a:r>
              <a:rPr lang="fr-FR" sz="1800" i="1" dirty="0" smtClean="0"/>
              <a:t> </a:t>
            </a:r>
            <a:r>
              <a:rPr lang="fr-FR" sz="1800" i="1" dirty="0"/>
              <a:t>« Je ne sais pas si vous connaissez Michel Petrucciani, le pianiste de jazz  </a:t>
            </a:r>
            <a:r>
              <a:rPr lang="fr-FR" sz="1800" dirty="0"/>
              <a:t>(le couple signifie qu’il connait)</a:t>
            </a:r>
            <a:r>
              <a:rPr lang="fr-FR" sz="1800" i="1" dirty="0"/>
              <a:t> […]. Le pire que je puisse imaginer, c’est Petrucciani, encore que, il n’a pas bénéficié des traitements » </a:t>
            </a:r>
            <a:endParaRPr lang="fr-FR" sz="1800" dirty="0"/>
          </a:p>
          <a:p>
            <a:pPr marL="0" indent="0">
              <a:buNone/>
            </a:pPr>
            <a:r>
              <a:rPr lang="fr-FR" sz="1800" i="1" u="sng" dirty="0" smtClean="0"/>
              <a:t>- Femme </a:t>
            </a:r>
            <a:r>
              <a:rPr lang="fr-FR" sz="1800" i="1" dirty="0" smtClean="0"/>
              <a:t>«</a:t>
            </a:r>
            <a:r>
              <a:rPr lang="fr-FR" sz="1800" i="1" dirty="0"/>
              <a:t> Il était un peu difforme Petrucciani</a:t>
            </a:r>
            <a:r>
              <a:rPr lang="fr-FR" sz="1800" dirty="0"/>
              <a:t> ? » </a:t>
            </a:r>
          </a:p>
          <a:p>
            <a:pPr marL="0" indent="0">
              <a:buNone/>
            </a:pPr>
            <a:r>
              <a:rPr lang="fr-FR" sz="1800" i="1" u="sng" dirty="0" smtClean="0"/>
              <a:t>- Généticien </a:t>
            </a:r>
            <a:r>
              <a:rPr lang="fr-FR" sz="1800" i="1" dirty="0"/>
              <a:t>« Oui, au niveau des côtes </a:t>
            </a:r>
            <a:r>
              <a:rPr lang="fr-FR" sz="1800" i="1" dirty="0" smtClean="0"/>
              <a:t>»… </a:t>
            </a:r>
          </a:p>
          <a:p>
            <a:pPr marL="0" indent="0">
              <a:buNone/>
            </a:pPr>
            <a:r>
              <a:rPr lang="fr-FR" sz="1800" i="1" u="sng" dirty="0" smtClean="0"/>
              <a:t>- Homme</a:t>
            </a:r>
            <a:r>
              <a:rPr lang="fr-FR" sz="1800" i="1" dirty="0" smtClean="0"/>
              <a:t> « On ne sait pas quoi faire… »</a:t>
            </a:r>
          </a:p>
          <a:p>
            <a:pPr marL="0" indent="0">
              <a:buNone/>
            </a:pPr>
            <a:r>
              <a:rPr lang="fr-FR" sz="1800" b="1" dirty="0" smtClean="0">
                <a:latin typeface="+mj-lt"/>
                <a:cs typeface="Arial"/>
              </a:rPr>
              <a:t>Le praticien se positionne comme un informateur, non interventionniste</a:t>
            </a:r>
          </a:p>
          <a:p>
            <a:pPr marL="0" indent="0">
              <a:buNone/>
            </a:pPr>
            <a:r>
              <a:rPr lang="fr-FR" sz="1800" i="1" u="sng" dirty="0" smtClean="0"/>
              <a:t>- Généticien </a:t>
            </a:r>
            <a:r>
              <a:rPr lang="fr-FR" sz="1800" i="1" dirty="0"/>
              <a:t>«</a:t>
            </a:r>
            <a:r>
              <a:rPr lang="fr-FR" sz="1800" i="1" dirty="0" smtClean="0"/>
              <a:t>Dans </a:t>
            </a:r>
            <a:r>
              <a:rPr lang="fr-FR" sz="1800" i="1" dirty="0"/>
              <a:t>ces situations où c’est gris, où ce n’est ni noir, ni blanc, notre intention n’est pas de peser sur votre décision mais de vous apporter les éléments qui vous permettront  de prendre la meilleure décision pour vous ».</a:t>
            </a:r>
            <a:r>
              <a:rPr lang="fr-FR" sz="1800" dirty="0"/>
              <a:t> </a:t>
            </a:r>
          </a:p>
        </p:txBody>
      </p:sp>
      <p:sp>
        <p:nvSpPr>
          <p:cNvPr id="6" name="Rectangle 5"/>
          <p:cNvSpPr/>
          <p:nvPr/>
        </p:nvSpPr>
        <p:spPr>
          <a:xfrm>
            <a:off x="203200" y="274638"/>
            <a:ext cx="8572500" cy="118586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3907406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IMG_0379.jpg"/>
          <p:cNvPicPr>
            <a:picLocks noChangeAspect="1"/>
          </p:cNvPicPr>
          <p:nvPr/>
        </p:nvPicPr>
        <p:blipFill rotWithShape="1">
          <a:blip r:embed="rId2" cstate="print">
            <a:grayscl/>
            <a:alphaModFix amt="24000"/>
            <a:extLst>
              <a:ext uri="{28A0092B-C50C-407E-A947-70E740481C1C}">
                <a14:useLocalDpi xmlns:a14="http://schemas.microsoft.com/office/drawing/2010/main"/>
              </a:ext>
            </a:extLst>
          </a:blip>
          <a:srcRect b="51268"/>
          <a:stretch/>
        </p:blipFill>
        <p:spPr>
          <a:xfrm>
            <a:off x="0" y="0"/>
            <a:ext cx="9144000" cy="6858000"/>
          </a:xfrm>
          <a:prstGeom prst="rect">
            <a:avLst/>
          </a:prstGeom>
        </p:spPr>
      </p:pic>
      <p:sp>
        <p:nvSpPr>
          <p:cNvPr id="4" name="Titre 1"/>
          <p:cNvSpPr txBox="1">
            <a:spLocks/>
          </p:cNvSpPr>
          <p:nvPr/>
        </p:nvSpPr>
        <p:spPr>
          <a:xfrm>
            <a:off x="178877" y="274638"/>
            <a:ext cx="8720283" cy="12874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3200" dirty="0"/>
              <a:t>Anticipation du handicap durant les consultations de diagnostic prénatal </a:t>
            </a:r>
            <a:r>
              <a:rPr lang="fr-FR" sz="3200" dirty="0" smtClean="0"/>
              <a:t>en </a:t>
            </a:r>
            <a:r>
              <a:rPr lang="fr-FR" sz="3200" dirty="0"/>
              <a:t>France et au Brésil</a:t>
            </a:r>
          </a:p>
        </p:txBody>
      </p:sp>
      <p:sp>
        <p:nvSpPr>
          <p:cNvPr id="5" name="Espace réservé du contenu 2"/>
          <p:cNvSpPr txBox="1">
            <a:spLocks/>
          </p:cNvSpPr>
          <p:nvPr/>
        </p:nvSpPr>
        <p:spPr>
          <a:xfrm>
            <a:off x="178877" y="1460500"/>
            <a:ext cx="8965123" cy="53975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400" u="sng" dirty="0" smtClean="0"/>
              <a:t>Ostéogenèse imparfaite (Brésil)</a:t>
            </a:r>
            <a:r>
              <a:rPr lang="fr-FR" sz="2400" dirty="0" smtClean="0"/>
              <a:t> </a:t>
            </a:r>
          </a:p>
          <a:p>
            <a:pPr marL="0" indent="0">
              <a:buNone/>
            </a:pPr>
            <a:r>
              <a:rPr lang="fr-FR" sz="1800" b="1" dirty="0"/>
              <a:t>L</a:t>
            </a:r>
            <a:r>
              <a:rPr lang="fr-FR" sz="1800" b="1" dirty="0" smtClean="0"/>
              <a:t>e praticien se positionne d’emblée face à la limite des connaissances et place le couple en position de parents</a:t>
            </a:r>
            <a:endParaRPr lang="fr-FR" sz="1800" b="1" u="sng" dirty="0" smtClean="0"/>
          </a:p>
          <a:p>
            <a:pPr marL="0" indent="0">
              <a:buNone/>
            </a:pPr>
            <a:r>
              <a:rPr lang="fr-FR" sz="1800" i="1" u="sng" dirty="0" smtClean="0"/>
              <a:t>- Pédiatre</a:t>
            </a:r>
            <a:r>
              <a:rPr lang="fr-FR" sz="1800" i="1" u="sng" dirty="0"/>
              <a:t> :</a:t>
            </a:r>
            <a:r>
              <a:rPr lang="fr-FR" sz="1800" i="1" dirty="0"/>
              <a:t> « Bien que nous n’ayons pas toutes les réponses , souvent on ne sait pas, mais ce que l’on sait, on va le partager avec vous. […] Ce que nous allons chercher à faire est de vous accompagner, à partir du concret, en sachant que pour chacun, le cheminement est différent</a:t>
            </a:r>
            <a:r>
              <a:rPr lang="fr-FR" sz="1800" i="1" dirty="0" smtClean="0"/>
              <a:t>.</a:t>
            </a:r>
          </a:p>
          <a:p>
            <a:pPr marL="0" indent="0">
              <a:buNone/>
            </a:pPr>
            <a:r>
              <a:rPr lang="fr-FR" sz="1800" i="1" dirty="0" smtClean="0"/>
              <a:t> </a:t>
            </a:r>
            <a:r>
              <a:rPr lang="fr-FR" sz="1800" i="1" dirty="0"/>
              <a:t>C’est un garçon ou une fille, vous savez ?»</a:t>
            </a:r>
            <a:endParaRPr lang="fr-FR" sz="1800" dirty="0"/>
          </a:p>
          <a:p>
            <a:pPr marL="0" indent="0">
              <a:buNone/>
            </a:pPr>
            <a:r>
              <a:rPr lang="fr-FR" sz="1800" i="1" u="sng" dirty="0" smtClean="0"/>
              <a:t>- Homme</a:t>
            </a:r>
            <a:r>
              <a:rPr lang="fr-FR" sz="1800" i="1" u="sng" dirty="0"/>
              <a:t> : </a:t>
            </a:r>
            <a:r>
              <a:rPr lang="fr-FR" sz="1800" i="1" dirty="0"/>
              <a:t>« Cette maladie dont vous parlez ce serait… la maladie des os fragiles ? »</a:t>
            </a:r>
          </a:p>
          <a:p>
            <a:pPr marL="0" indent="0">
              <a:buNone/>
            </a:pPr>
            <a:r>
              <a:rPr lang="fr-FR" sz="1800" i="1" u="sng" dirty="0" smtClean="0"/>
              <a:t>- Pédiatre</a:t>
            </a:r>
            <a:r>
              <a:rPr lang="fr-FR" sz="1800" i="1" u="sng" dirty="0"/>
              <a:t> : </a:t>
            </a:r>
            <a:r>
              <a:rPr lang="fr-FR" sz="1800" i="1" dirty="0"/>
              <a:t>« Des os fragiles, on dit souvent de « os de verre </a:t>
            </a:r>
            <a:r>
              <a:rPr lang="fr-FR" sz="1800" i="1" dirty="0" smtClean="0"/>
              <a:t>»</a:t>
            </a:r>
            <a:endParaRPr lang="fr-FR" sz="1600" dirty="0"/>
          </a:p>
          <a:p>
            <a:pPr marL="0" indent="0">
              <a:buNone/>
            </a:pPr>
            <a:r>
              <a:rPr lang="fr-FR" sz="1800" b="1" dirty="0" smtClean="0"/>
              <a:t>L’incertitude est un envisagée comme un ressors de l’espoir et l’individu présenté </a:t>
            </a:r>
            <a:r>
              <a:rPr lang="fr-FR" sz="1800" b="1" dirty="0"/>
              <a:t>comme unique face aux défis de la vie. </a:t>
            </a:r>
            <a:endParaRPr lang="fr-FR" sz="1800" b="1" i="1" dirty="0"/>
          </a:p>
          <a:p>
            <a:pPr marL="0" indent="0">
              <a:buNone/>
            </a:pPr>
            <a:r>
              <a:rPr lang="fr-FR" sz="1800" i="1" u="sng" dirty="0" smtClean="0"/>
              <a:t>- Homme</a:t>
            </a:r>
            <a:r>
              <a:rPr lang="fr-FR" sz="1800" i="1" u="sng" dirty="0"/>
              <a:t> : </a:t>
            </a:r>
            <a:r>
              <a:rPr lang="fr-FR" sz="1800" dirty="0"/>
              <a:t>« </a:t>
            </a:r>
            <a:r>
              <a:rPr lang="fr-FR" sz="1800" i="1" dirty="0" smtClean="0"/>
              <a:t>Si </a:t>
            </a:r>
            <a:r>
              <a:rPr lang="fr-FR" sz="1800" i="1" dirty="0"/>
              <a:t>il survit, cet enfant il serait comment ? On a parlé du thorax…mais les autres os du corps, les bras, les jambes…</a:t>
            </a:r>
            <a:r>
              <a:rPr lang="fr-FR" sz="1800" i="1" dirty="0" smtClean="0"/>
              <a:t>»</a:t>
            </a:r>
            <a:endParaRPr lang="fr-FR" sz="1800" dirty="0"/>
          </a:p>
          <a:p>
            <a:pPr marL="0" indent="0">
              <a:buNone/>
            </a:pPr>
            <a:r>
              <a:rPr lang="fr-FR" sz="1800" i="1" u="sng" dirty="0" smtClean="0"/>
              <a:t>- Pédiatre</a:t>
            </a:r>
            <a:r>
              <a:rPr lang="fr-FR" sz="1800" i="1" u="sng" dirty="0"/>
              <a:t> : </a:t>
            </a:r>
            <a:r>
              <a:rPr lang="fr-FR" sz="1800" dirty="0"/>
              <a:t>« </a:t>
            </a:r>
            <a:r>
              <a:rPr lang="fr-FR" sz="1800" i="1" dirty="0"/>
              <a:t>On ne peut pas vraiment le dire, comme pour chaque enfant qui naitrait maintenant, quel que soit le diagnostic porté in utero. […]  le bébé peut évoluer sans douleur, </a:t>
            </a:r>
            <a:r>
              <a:rPr lang="fr-FR" sz="1800" i="1" dirty="0" smtClean="0"/>
              <a:t>il </a:t>
            </a:r>
            <a:r>
              <a:rPr lang="fr-FR" sz="1800" i="1" dirty="0"/>
              <a:t>arrive à grandir, à entrer en relation avec les autres bébés, ensuite s’il va être petit, je ne sais pas. Le degré de développement, il n’y a pas moyen de savoir[…] »</a:t>
            </a:r>
            <a:endParaRPr lang="fr-FR" sz="1800" dirty="0"/>
          </a:p>
          <a:p>
            <a:pPr marL="0" indent="0">
              <a:buNone/>
            </a:pPr>
            <a:endParaRPr lang="fr-FR" i="1" dirty="0" smtClean="0"/>
          </a:p>
        </p:txBody>
      </p:sp>
      <p:sp>
        <p:nvSpPr>
          <p:cNvPr id="6" name="Rectangle 5"/>
          <p:cNvSpPr/>
          <p:nvPr/>
        </p:nvSpPr>
        <p:spPr>
          <a:xfrm>
            <a:off x="203200" y="274638"/>
            <a:ext cx="8572500" cy="118586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21292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IMG_0379.jpg"/>
          <p:cNvPicPr>
            <a:picLocks noChangeAspect="1"/>
          </p:cNvPicPr>
          <p:nvPr/>
        </p:nvPicPr>
        <p:blipFill rotWithShape="1">
          <a:blip r:embed="rId2" cstate="print">
            <a:grayscl/>
            <a:alphaModFix amt="24000"/>
            <a:extLst>
              <a:ext uri="{28A0092B-C50C-407E-A947-70E740481C1C}">
                <a14:useLocalDpi xmlns:a14="http://schemas.microsoft.com/office/drawing/2010/main"/>
              </a:ext>
            </a:extLst>
          </a:blip>
          <a:srcRect b="51268"/>
          <a:stretch/>
        </p:blipFill>
        <p:spPr>
          <a:xfrm>
            <a:off x="0" y="0"/>
            <a:ext cx="9144000" cy="6858000"/>
          </a:xfrm>
          <a:prstGeom prst="rect">
            <a:avLst/>
          </a:prstGeom>
        </p:spPr>
      </p:pic>
      <p:sp>
        <p:nvSpPr>
          <p:cNvPr id="4" name="Titre 1"/>
          <p:cNvSpPr txBox="1">
            <a:spLocks/>
          </p:cNvSpPr>
          <p:nvPr/>
        </p:nvSpPr>
        <p:spPr>
          <a:xfrm>
            <a:off x="178877" y="274638"/>
            <a:ext cx="8720283" cy="12874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3200" dirty="0"/>
              <a:t>Anticipation du handicap durant les consultations de diagnostic prénatal </a:t>
            </a:r>
            <a:r>
              <a:rPr lang="fr-FR" sz="3200" dirty="0" smtClean="0"/>
              <a:t>en </a:t>
            </a:r>
            <a:r>
              <a:rPr lang="fr-FR" sz="3200" dirty="0"/>
              <a:t>France et au Brésil</a:t>
            </a:r>
          </a:p>
        </p:txBody>
      </p:sp>
      <p:sp>
        <p:nvSpPr>
          <p:cNvPr id="5" name="Espace réservé du contenu 2"/>
          <p:cNvSpPr txBox="1">
            <a:spLocks/>
          </p:cNvSpPr>
          <p:nvPr/>
        </p:nvSpPr>
        <p:spPr>
          <a:xfrm>
            <a:off x="178877" y="1460500"/>
            <a:ext cx="8965123" cy="53975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400" u="sng" dirty="0" smtClean="0"/>
              <a:t>Ostéogenèse imparfaite (Brésil)</a:t>
            </a:r>
            <a:r>
              <a:rPr lang="fr-FR" sz="2400" dirty="0" smtClean="0"/>
              <a:t> </a:t>
            </a:r>
          </a:p>
          <a:p>
            <a:pPr marL="0" indent="0">
              <a:buNone/>
            </a:pPr>
            <a:endParaRPr lang="fr-FR" sz="2400" dirty="0" smtClean="0"/>
          </a:p>
          <a:p>
            <a:pPr marL="0" indent="0" algn="just">
              <a:buNone/>
            </a:pPr>
            <a:r>
              <a:rPr lang="fr-FR" sz="1800" b="1" dirty="0" smtClean="0"/>
              <a:t>La </a:t>
            </a:r>
            <a:r>
              <a:rPr lang="fr-FR" sz="1800" b="1" dirty="0"/>
              <a:t>pédiatre se refuse ainsi à toute prédiction des conséquences de la pathologie qui dépendent de multiples facteurs et ne pourront être évaluées que progressivement après la naissance. </a:t>
            </a:r>
            <a:endParaRPr lang="fr-FR" sz="1800" b="1" dirty="0" smtClean="0"/>
          </a:p>
          <a:p>
            <a:pPr marL="0" indent="0" algn="just">
              <a:buNone/>
            </a:pPr>
            <a:endParaRPr lang="fr-FR" sz="1800" b="1" dirty="0" smtClean="0"/>
          </a:p>
          <a:p>
            <a:pPr marL="0" indent="0">
              <a:buNone/>
            </a:pPr>
            <a:r>
              <a:rPr lang="fr-FR" sz="1800" i="1" u="sng" dirty="0" smtClean="0"/>
              <a:t>- Homme</a:t>
            </a:r>
            <a:r>
              <a:rPr lang="fr-FR" sz="1800" i="1" u="sng" dirty="0"/>
              <a:t> : </a:t>
            </a:r>
            <a:r>
              <a:rPr lang="fr-FR" sz="1800" dirty="0"/>
              <a:t>« </a:t>
            </a:r>
            <a:r>
              <a:rPr lang="fr-FR" sz="1800" i="1" dirty="0"/>
              <a:t>Y a-t-il ici un bébé avec le même problème que l’on pourrait </a:t>
            </a:r>
            <a:r>
              <a:rPr lang="fr-FR" sz="1800" i="1" dirty="0" smtClean="0"/>
              <a:t>voir…</a:t>
            </a:r>
            <a:r>
              <a:rPr lang="fr-FR" sz="1800" i="1" dirty="0"/>
              <a:t> </a:t>
            </a:r>
            <a:r>
              <a:rPr lang="fr-FR" sz="1800" i="1" dirty="0" smtClean="0"/>
              <a:t>»</a:t>
            </a:r>
            <a:endParaRPr lang="fr-FR" sz="1800" dirty="0"/>
          </a:p>
          <a:p>
            <a:pPr marL="0" indent="0">
              <a:buNone/>
            </a:pPr>
            <a:r>
              <a:rPr lang="fr-FR" sz="1800" i="1" u="sng" dirty="0" smtClean="0"/>
              <a:t>- Pédiatre</a:t>
            </a:r>
            <a:r>
              <a:rPr lang="fr-FR" sz="1800" i="1" u="sng" dirty="0"/>
              <a:t> : </a:t>
            </a:r>
            <a:r>
              <a:rPr lang="fr-FR" sz="1800" dirty="0"/>
              <a:t>« </a:t>
            </a:r>
            <a:r>
              <a:rPr lang="fr-FR" sz="1800" i="1" dirty="0"/>
              <a:t>Ah, aujourd’hui, il n’y en a pas. Mais même s’il y en avait, je ne vous en montrerai pas. Vous savez pourquoi ? Si vous voulez voir un bébé avec un nanisme…vous en avez déjà vu sur internet…Ce sont d’autres bébés, ce n’est pas le </a:t>
            </a:r>
            <a:r>
              <a:rPr lang="fr-FR" sz="1800" i="1" dirty="0" smtClean="0"/>
              <a:t>vôtre»</a:t>
            </a:r>
            <a:r>
              <a:rPr lang="fr-FR" sz="1800" dirty="0" smtClean="0"/>
              <a:t> </a:t>
            </a:r>
          </a:p>
          <a:p>
            <a:pPr marL="0" indent="0">
              <a:buNone/>
            </a:pPr>
            <a:endParaRPr lang="fr-FR" sz="1800" dirty="0" smtClean="0"/>
          </a:p>
          <a:p>
            <a:pPr marL="0" indent="0">
              <a:buNone/>
            </a:pPr>
            <a:r>
              <a:rPr lang="fr-FR" sz="1800" b="1" dirty="0" smtClean="0"/>
              <a:t>Devant l’impossibilité d’accès à toute interruption de la grossesse, le praticien </a:t>
            </a:r>
            <a:r>
              <a:rPr lang="fr-FR" sz="1800" b="1" dirty="0"/>
              <a:t>s’efforcent de défendre une conception dynamique de l’enfant à naitre </a:t>
            </a:r>
            <a:r>
              <a:rPr lang="fr-FR" sz="1800" b="1" dirty="0" smtClean="0"/>
              <a:t>et résiste </a:t>
            </a:r>
            <a:r>
              <a:rPr lang="fr-FR" sz="1800" b="1" dirty="0"/>
              <a:t>à toute tentative d’objectivation qui conduirait à « fixer » le handicap. </a:t>
            </a:r>
            <a:endParaRPr lang="fr-FR" sz="1800" b="1" i="1" dirty="0" smtClean="0"/>
          </a:p>
        </p:txBody>
      </p:sp>
      <p:sp>
        <p:nvSpPr>
          <p:cNvPr id="6" name="Rectangle 5"/>
          <p:cNvSpPr/>
          <p:nvPr/>
        </p:nvSpPr>
        <p:spPr>
          <a:xfrm>
            <a:off x="203200" y="274638"/>
            <a:ext cx="8572500" cy="118586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951836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IMG_0379.jpg"/>
          <p:cNvPicPr>
            <a:picLocks noChangeAspect="1"/>
          </p:cNvPicPr>
          <p:nvPr/>
        </p:nvPicPr>
        <p:blipFill rotWithShape="1">
          <a:blip r:embed="rId2" cstate="print">
            <a:grayscl/>
            <a:alphaModFix amt="24000"/>
            <a:extLst>
              <a:ext uri="{28A0092B-C50C-407E-A947-70E740481C1C}">
                <a14:useLocalDpi xmlns:a14="http://schemas.microsoft.com/office/drawing/2010/main"/>
              </a:ext>
            </a:extLst>
          </a:blip>
          <a:srcRect b="51268"/>
          <a:stretch/>
        </p:blipFill>
        <p:spPr>
          <a:xfrm>
            <a:off x="0" y="0"/>
            <a:ext cx="9144000" cy="6858000"/>
          </a:xfrm>
          <a:prstGeom prst="rect">
            <a:avLst/>
          </a:prstGeom>
        </p:spPr>
      </p:pic>
      <p:sp>
        <p:nvSpPr>
          <p:cNvPr id="6" name="Rectangle 5"/>
          <p:cNvSpPr/>
          <p:nvPr/>
        </p:nvSpPr>
        <p:spPr>
          <a:xfrm>
            <a:off x="178877" y="274638"/>
            <a:ext cx="8720283" cy="128746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idx="1"/>
          </p:nvPr>
        </p:nvSpPr>
        <p:spPr>
          <a:xfrm>
            <a:off x="178877" y="1854200"/>
            <a:ext cx="8965123" cy="4737100"/>
          </a:xfrm>
        </p:spPr>
        <p:txBody>
          <a:bodyPr>
            <a:normAutofit fontScale="92500"/>
          </a:bodyPr>
          <a:lstStyle/>
          <a:p>
            <a:pPr marL="0" indent="0">
              <a:buNone/>
            </a:pPr>
            <a:r>
              <a:rPr lang="fr-FR" sz="2800" dirty="0" smtClean="0"/>
              <a:t>La question du traitement de l’incertitude est centrale dans l’anticipation du handicap </a:t>
            </a:r>
            <a:r>
              <a:rPr lang="fr-FR" sz="2200" i="1" dirty="0" smtClean="0"/>
              <a:t>(</a:t>
            </a:r>
            <a:r>
              <a:rPr lang="fr-FR" sz="2600" i="1" dirty="0" smtClean="0"/>
              <a:t>Ville &amp; Mirlesse 2015</a:t>
            </a:r>
            <a:r>
              <a:rPr lang="fr-FR" sz="2200" i="1" dirty="0" smtClean="0"/>
              <a:t>)</a:t>
            </a:r>
          </a:p>
          <a:p>
            <a:r>
              <a:rPr lang="fr-FR" sz="2800" u="sng" dirty="0" smtClean="0"/>
              <a:t>En France:  </a:t>
            </a:r>
          </a:p>
          <a:p>
            <a:pPr marL="0" indent="0">
              <a:buNone/>
            </a:pPr>
            <a:r>
              <a:rPr lang="fr-FR" sz="2400" dirty="0" smtClean="0"/>
              <a:t>L’obligation d’une information complète et la nécessité d’une prise de décision en anténatal amènent privilégier l’incertitude négative et provoque une dissociation entre le fœtus et l’enfant. L’utilisation de l’icône vient accroitre la représentation figée du handicap potentiel.</a:t>
            </a:r>
          </a:p>
          <a:p>
            <a:r>
              <a:rPr lang="fr-FR" sz="2800" u="sng" dirty="0" smtClean="0"/>
              <a:t>Au Brésil:</a:t>
            </a:r>
          </a:p>
          <a:p>
            <a:pPr marL="0" indent="0">
              <a:buNone/>
            </a:pPr>
            <a:r>
              <a:rPr lang="fr-FR" sz="2400" dirty="0" smtClean="0"/>
              <a:t>L’impossibilité d’accéder à une interruption de la grossesse oblige à une conception dynamique de l’individu. Elle valorise les processus d’adaptation familiaux et sociétaux susceptibles d’accompagner l’enfant à naitre dans son développement</a:t>
            </a:r>
            <a:r>
              <a:rPr lang="fr-FR" sz="2400" dirty="0"/>
              <a:t>. Une approche positive de l’incertitude est </a:t>
            </a:r>
            <a:r>
              <a:rPr lang="fr-FR" sz="2400" dirty="0" smtClean="0"/>
              <a:t>privilégiée.</a:t>
            </a:r>
            <a:endParaRPr lang="fr-FR" sz="2400" dirty="0"/>
          </a:p>
          <a:p>
            <a:pPr marL="0" indent="0">
              <a:buNone/>
            </a:pPr>
            <a:endParaRPr lang="fr-FR" sz="2400" dirty="0" smtClean="0"/>
          </a:p>
        </p:txBody>
      </p:sp>
      <p:sp>
        <p:nvSpPr>
          <p:cNvPr id="4" name="Titre 1"/>
          <p:cNvSpPr txBox="1">
            <a:spLocks/>
          </p:cNvSpPr>
          <p:nvPr/>
        </p:nvSpPr>
        <p:spPr>
          <a:xfrm>
            <a:off x="178877" y="477838"/>
            <a:ext cx="8720283" cy="1287462"/>
          </a:xfrm>
          <a:prstGeom prst="rect">
            <a:avLst/>
          </a:prstGeom>
          <a:noFill/>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3200" dirty="0"/>
              <a:t>Anticipation du handicap durant les consultations de diagnostic prénatal </a:t>
            </a:r>
            <a:r>
              <a:rPr lang="fr-FR" sz="3200" dirty="0" smtClean="0"/>
              <a:t>en </a:t>
            </a:r>
            <a:r>
              <a:rPr lang="fr-FR" sz="3200" dirty="0"/>
              <a:t>France et au Brésil</a:t>
            </a:r>
          </a:p>
        </p:txBody>
      </p:sp>
    </p:spTree>
    <p:extLst>
      <p:ext uri="{BB962C8B-B14F-4D97-AF65-F5344CB8AC3E}">
        <p14:creationId xmlns:p14="http://schemas.microsoft.com/office/powerpoint/2010/main" val="1676516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17638"/>
            <a:ext cx="9004300" cy="2938462"/>
          </a:xfrm>
        </p:spPr>
        <p:txBody>
          <a:bodyPr>
            <a:normAutofit fontScale="92500" lnSpcReduction="10000"/>
          </a:bodyPr>
          <a:lstStyle/>
          <a:p>
            <a:pPr marL="0" indent="0" algn="ctr">
              <a:buNone/>
            </a:pPr>
            <a:r>
              <a:rPr lang="fr-FR" b="1" dirty="0" smtClean="0"/>
              <a:t>Conclusion</a:t>
            </a:r>
            <a:endParaRPr lang="fr-FR" sz="2000" dirty="0"/>
          </a:p>
          <a:p>
            <a:pPr marL="0" indent="0">
              <a:lnSpc>
                <a:spcPct val="120000"/>
              </a:lnSpc>
              <a:buNone/>
            </a:pPr>
            <a:r>
              <a:rPr lang="fr-FR" sz="2400" dirty="0" smtClean="0"/>
              <a:t>On retrouve au Brésil une anticipation du handicap proche de celle qui existe dans la période post natale en France, visant à accompagner la personne dans son quotidien et son environnement.</a:t>
            </a:r>
          </a:p>
          <a:p>
            <a:pPr marL="0" indent="0">
              <a:lnSpc>
                <a:spcPct val="120000"/>
              </a:lnSpc>
              <a:buNone/>
            </a:pPr>
            <a:r>
              <a:rPr lang="fr-FR" sz="2400" dirty="0" smtClean="0"/>
              <a:t> En France</a:t>
            </a:r>
            <a:r>
              <a:rPr lang="fr-FR" sz="2400" dirty="0"/>
              <a:t>, </a:t>
            </a:r>
            <a:r>
              <a:rPr lang="fr-FR" sz="2400" dirty="0" smtClean="0"/>
              <a:t>l’anticipation de la vie avec un handicap est limitée par </a:t>
            </a:r>
            <a:r>
              <a:rPr lang="fr-FR" sz="2400" dirty="0"/>
              <a:t>la </a:t>
            </a:r>
            <a:r>
              <a:rPr lang="fr-FR" sz="2400" dirty="0" smtClean="0"/>
              <a:t>nécessité d’une </a:t>
            </a:r>
            <a:r>
              <a:rPr lang="fr-FR" sz="2400" dirty="0"/>
              <a:t>décision de poursuite ou non de la </a:t>
            </a:r>
            <a:r>
              <a:rPr lang="fr-FR" sz="2400" dirty="0" smtClean="0"/>
              <a:t>grossesse et l’obligation d’une information extensive avec objectivation fœtale.</a:t>
            </a:r>
          </a:p>
        </p:txBody>
      </p:sp>
      <p:sp>
        <p:nvSpPr>
          <p:cNvPr id="4" name="Titre 1"/>
          <p:cNvSpPr txBox="1">
            <a:spLocks noGrp="1"/>
          </p:cNvSpPr>
          <p:nvPr>
            <p:ph type="title"/>
          </p:nvPr>
        </p:nvSpPr>
        <p:spPr>
          <a:xfrm>
            <a:off x="127000" y="274638"/>
            <a:ext cx="9017000" cy="11430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800" dirty="0"/>
              <a:t>Anticipation du handicap durant les consultations de diagnostic prénatal </a:t>
            </a:r>
            <a:r>
              <a:rPr lang="fr-FR" sz="2800" dirty="0" smtClean="0"/>
              <a:t>en </a:t>
            </a:r>
            <a:r>
              <a:rPr lang="fr-FR" sz="2800" dirty="0"/>
              <a:t>France et au Brésil</a:t>
            </a:r>
          </a:p>
        </p:txBody>
      </p:sp>
      <p:sp>
        <p:nvSpPr>
          <p:cNvPr id="5" name="Rectangle 4"/>
          <p:cNvSpPr/>
          <p:nvPr/>
        </p:nvSpPr>
        <p:spPr>
          <a:xfrm>
            <a:off x="203200" y="274638"/>
            <a:ext cx="8572500" cy="118586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6" name="Image 5" descr="IMG_0379.jpg"/>
          <p:cNvPicPr>
            <a:picLocks noChangeAspect="1"/>
          </p:cNvPicPr>
          <p:nvPr/>
        </p:nvPicPr>
        <p:blipFill rotWithShape="1">
          <a:blip r:embed="rId2" cstate="print">
            <a:grayscl/>
            <a:alphaModFix amt="95000"/>
            <a:extLst>
              <a:ext uri="{28A0092B-C50C-407E-A947-70E740481C1C}">
                <a14:useLocalDpi xmlns:a14="http://schemas.microsoft.com/office/drawing/2010/main"/>
              </a:ext>
            </a:extLst>
          </a:blip>
          <a:srcRect r="15236" b="62"/>
          <a:stretch/>
        </p:blipFill>
        <p:spPr>
          <a:xfrm>
            <a:off x="7399035" y="3894719"/>
            <a:ext cx="1744965" cy="2963281"/>
          </a:xfrm>
          <a:prstGeom prst="rect">
            <a:avLst/>
          </a:prstGeom>
        </p:spPr>
      </p:pic>
      <p:pic>
        <p:nvPicPr>
          <p:cNvPr id="7" name="Picture 4" descr="C:\Documents and Settings\Véronique Mirlesse\Mes documents\ImagVM\IMAGES\APERT_2.JPG"/>
          <p:cNvPicPr>
            <a:picLocks noChangeAspect="1" noChangeArrowheads="1"/>
          </p:cNvPicPr>
          <p:nvPr/>
        </p:nvPicPr>
        <p:blipFill>
          <a:blip r:embed="rId3">
            <a:alphaModFix amt="75000"/>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l="15625" t="15625" r="17188" b="12500"/>
          <a:stretch>
            <a:fillRect/>
          </a:stretch>
        </p:blipFill>
        <p:spPr bwMode="auto">
          <a:xfrm>
            <a:off x="0" y="4699001"/>
            <a:ext cx="2367015" cy="2071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ZoneTexte 8"/>
          <p:cNvSpPr txBox="1"/>
          <p:nvPr/>
        </p:nvSpPr>
        <p:spPr>
          <a:xfrm>
            <a:off x="2367015" y="4699001"/>
            <a:ext cx="5032020" cy="1559401"/>
          </a:xfrm>
          <a:prstGeom prst="rect">
            <a:avLst/>
          </a:prstGeom>
          <a:noFill/>
        </p:spPr>
        <p:txBody>
          <a:bodyPr wrap="square" rtlCol="0">
            <a:spAutoFit/>
          </a:bodyPr>
          <a:lstStyle/>
          <a:p>
            <a:pPr>
              <a:lnSpc>
                <a:spcPct val="120000"/>
              </a:lnSpc>
            </a:pPr>
            <a:r>
              <a:rPr lang="fr-FR" sz="2000" dirty="0" smtClean="0"/>
              <a:t>Les limites de cette recherche portent la façon dont pourraient évoluer ces pratiques  tant au Brésil qu’en France en fonction des cadres législatifs et culturels</a:t>
            </a:r>
          </a:p>
        </p:txBody>
      </p:sp>
    </p:spTree>
    <p:extLst>
      <p:ext uri="{BB962C8B-B14F-4D97-AF65-F5344CB8AC3E}">
        <p14:creationId xmlns:p14="http://schemas.microsoft.com/office/powerpoint/2010/main" val="1372657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7307"/>
            <a:ext cx="8229600" cy="474662"/>
          </a:xfrm>
        </p:spPr>
        <p:txBody>
          <a:bodyPr>
            <a:noAutofit/>
          </a:bodyPr>
          <a:lstStyle/>
          <a:p>
            <a:r>
              <a:rPr lang="fr-FR" sz="2800" i="1" dirty="0"/>
              <a:t>Bibliographie</a:t>
            </a:r>
          </a:p>
        </p:txBody>
      </p:sp>
      <p:sp>
        <p:nvSpPr>
          <p:cNvPr id="3" name="Espace réservé du contenu 2"/>
          <p:cNvSpPr>
            <a:spLocks noGrp="1"/>
          </p:cNvSpPr>
          <p:nvPr>
            <p:ph idx="1"/>
          </p:nvPr>
        </p:nvSpPr>
        <p:spPr>
          <a:xfrm>
            <a:off x="203200" y="511969"/>
            <a:ext cx="8839200" cy="5892800"/>
          </a:xfrm>
        </p:spPr>
        <p:txBody>
          <a:bodyPr>
            <a:normAutofit fontScale="25000" lnSpcReduction="20000"/>
          </a:bodyPr>
          <a:lstStyle/>
          <a:p>
            <a:r>
              <a:rPr lang="en-GB" sz="5600" b="1" dirty="0"/>
              <a:t>Alderson, P</a:t>
            </a:r>
            <a:r>
              <a:rPr lang="en-GB" sz="5600" dirty="0"/>
              <a:t>. Down's syndrome, cost quality and value of life (2001). </a:t>
            </a:r>
            <a:r>
              <a:rPr lang="en-GB" sz="5600" dirty="0" err="1"/>
              <a:t>Soc</a:t>
            </a:r>
            <a:r>
              <a:rPr lang="en-GB" sz="5600" dirty="0"/>
              <a:t> </a:t>
            </a:r>
            <a:r>
              <a:rPr lang="en-GB" sz="5600" dirty="0" err="1"/>
              <a:t>Sci</a:t>
            </a:r>
            <a:r>
              <a:rPr lang="en-GB" sz="5600" dirty="0"/>
              <a:t> Med, 53, 627-638. </a:t>
            </a:r>
            <a:endParaRPr lang="fr-CH" sz="5600" dirty="0"/>
          </a:p>
          <a:p>
            <a:r>
              <a:rPr lang="en-GB" sz="5600" b="1" dirty="0" err="1"/>
              <a:t>Ballantyne</a:t>
            </a:r>
            <a:r>
              <a:rPr lang="en-GB" sz="5600" b="1" dirty="0"/>
              <a:t>, A</a:t>
            </a:r>
            <a:r>
              <a:rPr lang="en-GB" sz="5600" dirty="0"/>
              <a:t>.; </a:t>
            </a:r>
            <a:r>
              <a:rPr lang="en-GB" sz="5600" dirty="0" err="1"/>
              <a:t>Newson</a:t>
            </a:r>
            <a:r>
              <a:rPr lang="en-GB" sz="5600" dirty="0"/>
              <a:t>, A.; Luna, F.; Ashcroft, R. (2009) Prenatal diagnosis and abortion for congenital abnormalities: is it ethical to provide one without the other? Am J </a:t>
            </a:r>
            <a:r>
              <a:rPr lang="en-GB" sz="5600" dirty="0" err="1"/>
              <a:t>Bioeth</a:t>
            </a:r>
            <a:r>
              <a:rPr lang="en-GB" sz="5600" dirty="0"/>
              <a:t>, 9 (8), 48-56.</a:t>
            </a:r>
            <a:endParaRPr lang="fr-CH" sz="5600" dirty="0"/>
          </a:p>
          <a:p>
            <a:r>
              <a:rPr lang="en-GB" sz="5600" b="1" dirty="0"/>
              <a:t>Clarke, A.; </a:t>
            </a:r>
            <a:r>
              <a:rPr lang="en-GB" sz="5600" dirty="0" err="1"/>
              <a:t>Mammo</a:t>
            </a:r>
            <a:r>
              <a:rPr lang="en-GB" sz="5600" dirty="0"/>
              <a:t>, L.; Fishman, R.; Shim, </a:t>
            </a:r>
            <a:r>
              <a:rPr lang="en-GB" sz="5600" dirty="0" err="1"/>
              <a:t>Jk</a:t>
            </a:r>
            <a:r>
              <a:rPr lang="en-GB" sz="5600" dirty="0"/>
              <a:t>; </a:t>
            </a:r>
            <a:r>
              <a:rPr lang="en-GB" sz="5600" dirty="0" err="1"/>
              <a:t>Fosket</a:t>
            </a:r>
            <a:r>
              <a:rPr lang="en-GB" sz="5600" dirty="0"/>
              <a:t>, Jr. (2003) </a:t>
            </a:r>
            <a:r>
              <a:rPr lang="en-GB" sz="5600" dirty="0" err="1"/>
              <a:t>Biomedicalization</a:t>
            </a:r>
            <a:r>
              <a:rPr lang="en-GB" sz="5600" dirty="0"/>
              <a:t>: </a:t>
            </a:r>
            <a:r>
              <a:rPr lang="en-GB" sz="5600" dirty="0" err="1"/>
              <a:t>Technoscientific</a:t>
            </a:r>
            <a:r>
              <a:rPr lang="en-GB" sz="5600" dirty="0"/>
              <a:t> transformations of health, illness and US </a:t>
            </a:r>
            <a:r>
              <a:rPr lang="en-GB" sz="5600" dirty="0" err="1"/>
              <a:t>Biomedecine</a:t>
            </a:r>
            <a:r>
              <a:rPr lang="en-GB" sz="5600" dirty="0"/>
              <a:t>. American sociological review, 68(2), 161-194.</a:t>
            </a:r>
            <a:endParaRPr lang="fr-CH" sz="5600" dirty="0"/>
          </a:p>
          <a:p>
            <a:r>
              <a:rPr lang="en-GB" sz="5600" b="1" dirty="0" err="1"/>
              <a:t>Gammeltoft</a:t>
            </a:r>
            <a:r>
              <a:rPr lang="en-GB" sz="5600" b="1" dirty="0"/>
              <a:t>, L</a:t>
            </a:r>
            <a:r>
              <a:rPr lang="en-GB" sz="5600" dirty="0"/>
              <a:t>. &amp; Wahlberg, A. (2014), Selective Reproductive Technologies . </a:t>
            </a:r>
            <a:r>
              <a:rPr lang="en-GB" sz="5600" dirty="0" err="1"/>
              <a:t>Annu</a:t>
            </a:r>
            <a:r>
              <a:rPr lang="en-GB" sz="5600" dirty="0"/>
              <a:t>. Rev. </a:t>
            </a:r>
            <a:r>
              <a:rPr lang="en-GB" sz="5600" dirty="0" err="1"/>
              <a:t>Anthropol</a:t>
            </a:r>
            <a:r>
              <a:rPr lang="en-GB" sz="5600" dirty="0"/>
              <a:t>. 43:201–16 </a:t>
            </a:r>
            <a:endParaRPr lang="fr-CH" sz="5600" dirty="0"/>
          </a:p>
          <a:p>
            <a:r>
              <a:rPr lang="en-GB" sz="5600" b="1" dirty="0"/>
              <a:t>Garcia, E.</a:t>
            </a:r>
            <a:r>
              <a:rPr lang="en-GB" sz="5600" dirty="0"/>
              <a:t>; </a:t>
            </a:r>
            <a:r>
              <a:rPr lang="en-GB" sz="5600" dirty="0" err="1"/>
              <a:t>Timmermans</a:t>
            </a:r>
            <a:r>
              <a:rPr lang="en-GB" sz="5600" dirty="0"/>
              <a:t>, </a:t>
            </a:r>
            <a:r>
              <a:rPr lang="en-GB" sz="5600" dirty="0" err="1"/>
              <a:t>Drm</a:t>
            </a:r>
            <a:r>
              <a:rPr lang="en-GB" sz="5600" dirty="0"/>
              <a:t>.; Van </a:t>
            </a:r>
            <a:r>
              <a:rPr lang="en-GB" sz="5600" dirty="0" err="1"/>
              <a:t>Leeuwen</a:t>
            </a:r>
            <a:r>
              <a:rPr lang="en-GB" sz="5600" dirty="0"/>
              <a:t>, E. (2008). The impact of ethical beliefs on decisions about prenatal screening tests: searching for justification. </a:t>
            </a:r>
            <a:r>
              <a:rPr lang="en-GB" sz="5600" dirty="0" err="1"/>
              <a:t>Soc</a:t>
            </a:r>
            <a:r>
              <a:rPr lang="en-GB" sz="5600" dirty="0"/>
              <a:t> </a:t>
            </a:r>
            <a:r>
              <a:rPr lang="en-GB" sz="5600" dirty="0" err="1"/>
              <a:t>Sci</a:t>
            </a:r>
            <a:r>
              <a:rPr lang="en-GB" sz="5600" dirty="0"/>
              <a:t> Med, 66 (753-764). </a:t>
            </a:r>
            <a:endParaRPr lang="fr-CH" sz="5600" dirty="0"/>
          </a:p>
          <a:p>
            <a:r>
              <a:rPr lang="en-GB" sz="5600" b="1" dirty="0" err="1"/>
              <a:t>Löwy</a:t>
            </a:r>
            <a:r>
              <a:rPr lang="en-GB" sz="5600" b="1" dirty="0"/>
              <a:t>, I</a:t>
            </a:r>
            <a:r>
              <a:rPr lang="en-GB" sz="5600" dirty="0"/>
              <a:t>. (2014) Prenatal Diagnosis: The irresistible rise of the "visible </a:t>
            </a:r>
            <a:r>
              <a:rPr lang="en-GB" sz="5600" dirty="0" err="1"/>
              <a:t>fetus</a:t>
            </a:r>
            <a:r>
              <a:rPr lang="en-GB" sz="5600" dirty="0"/>
              <a:t>" Studies in History and Philosophy of Biological and Biomedical Sciences. </a:t>
            </a:r>
            <a:endParaRPr lang="fr-CH" sz="5600" dirty="0"/>
          </a:p>
          <a:p>
            <a:r>
              <a:rPr lang="en-GB" sz="5600" b="1" dirty="0" err="1"/>
              <a:t>Marteau</a:t>
            </a:r>
            <a:r>
              <a:rPr lang="en-GB" sz="5600" b="1" dirty="0"/>
              <a:t>, T</a:t>
            </a:r>
            <a:r>
              <a:rPr lang="en-GB" sz="5600" dirty="0"/>
              <a:t>. M. &amp; </a:t>
            </a:r>
            <a:r>
              <a:rPr lang="en-GB" sz="5600" dirty="0" err="1"/>
              <a:t>Dormandy</a:t>
            </a:r>
            <a:r>
              <a:rPr lang="en-GB" sz="5600" dirty="0"/>
              <a:t>, E. (2001). Facilitating informed choice in prenatal testing: how well are we doing? Am J Med Genet, 106(3), 185-190. </a:t>
            </a:r>
            <a:endParaRPr lang="fr-CH" sz="5600" dirty="0"/>
          </a:p>
          <a:p>
            <a:r>
              <a:rPr lang="en-GB" sz="5600" b="1" dirty="0"/>
              <a:t>Mirlesse, V.</a:t>
            </a:r>
            <a:r>
              <a:rPr lang="en-GB" sz="5600" dirty="0"/>
              <a:t>&amp; Ville, I (2013) The uses of ultrasonography in relation to </a:t>
            </a:r>
            <a:r>
              <a:rPr lang="en-GB" sz="5600" dirty="0" err="1"/>
              <a:t>fœtal</a:t>
            </a:r>
            <a:r>
              <a:rPr lang="en-GB" sz="5600" dirty="0"/>
              <a:t> </a:t>
            </a:r>
            <a:endParaRPr lang="fr-CH" sz="5600" dirty="0"/>
          </a:p>
          <a:p>
            <a:r>
              <a:rPr lang="en-GB" sz="5600" b="1" dirty="0" err="1"/>
              <a:t>Novaes</a:t>
            </a:r>
            <a:r>
              <a:rPr lang="en-GB" sz="5600" b="1" dirty="0"/>
              <a:t>, H. M. </a:t>
            </a:r>
            <a:r>
              <a:rPr lang="en-GB" sz="5600" dirty="0"/>
              <a:t>(2000) Social impacts of technological diffusion: prenatal diagnosis and induced abortion in Brazil. </a:t>
            </a:r>
            <a:r>
              <a:rPr lang="en-GB" sz="5600" dirty="0" err="1"/>
              <a:t>Soc</a:t>
            </a:r>
            <a:r>
              <a:rPr lang="en-GB" sz="5600" dirty="0"/>
              <a:t> </a:t>
            </a:r>
            <a:r>
              <a:rPr lang="en-GB" sz="5600" dirty="0" err="1"/>
              <a:t>Sci</a:t>
            </a:r>
            <a:r>
              <a:rPr lang="en-GB" sz="5600" dirty="0"/>
              <a:t> Med, 50(1), 41-51. </a:t>
            </a:r>
            <a:endParaRPr lang="fr-CH" sz="5600" dirty="0"/>
          </a:p>
          <a:p>
            <a:r>
              <a:rPr lang="en-GB" sz="5600" b="1" dirty="0" err="1"/>
              <a:t>Parens</a:t>
            </a:r>
            <a:r>
              <a:rPr lang="en-GB" sz="5600" b="1" dirty="0"/>
              <a:t>, E</a:t>
            </a:r>
            <a:r>
              <a:rPr lang="en-GB" sz="5600" dirty="0"/>
              <a:t>.&amp; Asch, A. (1999). "The Disability Rights Critique of Prenatal Genetic Testing: Reflections and Recommendations" The Hastings </a:t>
            </a:r>
            <a:r>
              <a:rPr lang="en-GB" sz="5600" dirty="0" err="1"/>
              <a:t>Center</a:t>
            </a:r>
            <a:r>
              <a:rPr lang="en-GB" sz="5600" dirty="0"/>
              <a:t> Report, 29(5): S1-S22.</a:t>
            </a:r>
            <a:endParaRPr lang="fr-CH" sz="5600" dirty="0"/>
          </a:p>
          <a:p>
            <a:r>
              <a:rPr lang="en-GB" sz="5600" b="1" dirty="0"/>
              <a:t>Rapp, R</a:t>
            </a:r>
            <a:r>
              <a:rPr lang="en-GB" sz="5600" dirty="0"/>
              <a:t>. (1999).Testing the women, testing the </a:t>
            </a:r>
            <a:r>
              <a:rPr lang="en-GB" sz="5600" dirty="0" err="1"/>
              <a:t>fetus</a:t>
            </a:r>
            <a:r>
              <a:rPr lang="en-GB" sz="5600" dirty="0"/>
              <a:t>. The social impact of amniocentesis in America. New York and London: </a:t>
            </a:r>
            <a:r>
              <a:rPr lang="en-GB" sz="5600" dirty="0" err="1"/>
              <a:t>Routledge</a:t>
            </a:r>
            <a:r>
              <a:rPr lang="en-GB" sz="5600" dirty="0"/>
              <a:t> </a:t>
            </a:r>
            <a:endParaRPr lang="fr-CH" sz="5600" dirty="0"/>
          </a:p>
          <a:p>
            <a:r>
              <a:rPr lang="en-GB" sz="5600" b="1" dirty="0" err="1"/>
              <a:t>Rosman</a:t>
            </a:r>
            <a:r>
              <a:rPr lang="en-GB" sz="5600" b="1" dirty="0"/>
              <a:t>, S</a:t>
            </a:r>
            <a:r>
              <a:rPr lang="en-GB" sz="5600" dirty="0"/>
              <a:t>. (2014) Down syndrome screening information in midwifery practice in the Netherlands: Strategies to integrate biomedical information. Health. 1-16 DOI 10.1177/1363459314561695</a:t>
            </a:r>
            <a:endParaRPr lang="fr-CH" sz="5600" dirty="0"/>
          </a:p>
          <a:p>
            <a:r>
              <a:rPr lang="en-GB" sz="5600" b="1" dirty="0" err="1"/>
              <a:t>Schwennesen</a:t>
            </a:r>
            <a:r>
              <a:rPr lang="en-GB" sz="5600" b="1" dirty="0"/>
              <a:t>, N</a:t>
            </a:r>
            <a:r>
              <a:rPr lang="en-GB" sz="5600" dirty="0"/>
              <a:t>; </a:t>
            </a:r>
            <a:r>
              <a:rPr lang="en-GB" sz="5600" dirty="0" err="1"/>
              <a:t>Svendsen</a:t>
            </a:r>
            <a:r>
              <a:rPr lang="en-GB" sz="5600" dirty="0"/>
              <a:t> Nm.; Koch, L. (2010) Beyond informed choice: prenatal risk assessment, decision-making and trust. Clinical Ethics. DOI: 10.1258/</a:t>
            </a:r>
            <a:r>
              <a:rPr lang="en-GB" sz="5600" dirty="0" err="1"/>
              <a:t>ce</a:t>
            </a:r>
            <a:r>
              <a:rPr lang="en-GB" sz="5600" dirty="0"/>
              <a:t>. 2010.010041 </a:t>
            </a:r>
            <a:endParaRPr lang="fr-CH" sz="5600" dirty="0"/>
          </a:p>
          <a:p>
            <a:r>
              <a:rPr lang="en-GB" sz="5600" b="1" dirty="0"/>
              <a:t>Shakespeare, T</a:t>
            </a:r>
            <a:r>
              <a:rPr lang="en-GB" sz="5600" dirty="0"/>
              <a:t>. (2014).Disability rights and wrongs revisited. London: </a:t>
            </a:r>
            <a:r>
              <a:rPr lang="en-GB" sz="5600" dirty="0" err="1"/>
              <a:t>Routledge</a:t>
            </a:r>
            <a:r>
              <a:rPr lang="en-GB" sz="5600" dirty="0"/>
              <a:t>. </a:t>
            </a:r>
            <a:endParaRPr lang="fr-CH" sz="5600" dirty="0"/>
          </a:p>
          <a:p>
            <a:r>
              <a:rPr lang="en-GB" sz="5600" b="1" dirty="0" err="1"/>
              <a:t>Vassy</a:t>
            </a:r>
            <a:r>
              <a:rPr lang="en-GB" sz="5600" b="1" dirty="0"/>
              <a:t>, C.</a:t>
            </a:r>
            <a:r>
              <a:rPr lang="en-GB" sz="5600" dirty="0"/>
              <a:t>: </a:t>
            </a:r>
            <a:r>
              <a:rPr lang="en-GB" sz="5600" dirty="0" err="1"/>
              <a:t>Rosman</a:t>
            </a:r>
            <a:r>
              <a:rPr lang="en-GB" sz="5600" dirty="0"/>
              <a:t>, S.; </a:t>
            </a:r>
            <a:r>
              <a:rPr lang="en-GB" sz="5600" dirty="0" err="1"/>
              <a:t>Champenois</a:t>
            </a:r>
            <a:r>
              <a:rPr lang="en-GB" sz="5600" dirty="0"/>
              <a:t>-Rousseau, B. (2014) From policy making to service use. Down's screening in England, France and the Netherlands </a:t>
            </a:r>
            <a:r>
              <a:rPr lang="en-GB" sz="5600" dirty="0" err="1"/>
              <a:t>Soc</a:t>
            </a:r>
            <a:r>
              <a:rPr lang="en-GB" sz="5600" dirty="0"/>
              <a:t> </a:t>
            </a:r>
            <a:r>
              <a:rPr lang="en-GB" sz="5600" dirty="0" err="1"/>
              <a:t>Sci</a:t>
            </a:r>
            <a:r>
              <a:rPr lang="en-GB" sz="5600" dirty="0"/>
              <a:t> Med, 106 p: 67-74. </a:t>
            </a:r>
            <a:endParaRPr lang="fr-CH" sz="5600" dirty="0"/>
          </a:p>
          <a:p>
            <a:r>
              <a:rPr lang="en-GB" sz="5600" b="1" dirty="0"/>
              <a:t>Ville, I. </a:t>
            </a:r>
            <a:r>
              <a:rPr lang="en-GB" sz="5600" dirty="0"/>
              <a:t>(2011) Disability policies and perinatal medicine: the difficult conciliation of two fields of intervention on disability. </a:t>
            </a:r>
            <a:r>
              <a:rPr lang="en-GB" sz="5600" i="1" dirty="0"/>
              <a:t>Alter, European Journal of Disability Research</a:t>
            </a:r>
            <a:r>
              <a:rPr lang="en-GB" sz="5600" dirty="0"/>
              <a:t>, 5(1)</a:t>
            </a:r>
            <a:endParaRPr lang="fr-CH" sz="5600" dirty="0"/>
          </a:p>
          <a:p>
            <a:r>
              <a:rPr lang="en-GB" sz="5600" b="1" dirty="0"/>
              <a:t>Ville, I. </a:t>
            </a:r>
            <a:r>
              <a:rPr lang="en-GB" sz="5600" dirty="0"/>
              <a:t>&amp; Mirlesse, V (2015). Prenatal diagnosis: from policy to </a:t>
            </a:r>
            <a:r>
              <a:rPr lang="en-GB" sz="5600" dirty="0" err="1"/>
              <a:t>practice.Two</a:t>
            </a:r>
            <a:r>
              <a:rPr lang="en-GB" sz="5600" dirty="0"/>
              <a:t> distinct ways of managing prognostic uncertainty and anticipating disability in Brazil and in France. </a:t>
            </a:r>
            <a:r>
              <a:rPr lang="en-GB" sz="5600" dirty="0" err="1"/>
              <a:t>Soc</a:t>
            </a:r>
            <a:r>
              <a:rPr lang="en-GB" sz="5600" dirty="0"/>
              <a:t> </a:t>
            </a:r>
            <a:r>
              <a:rPr lang="en-GB" sz="5600" dirty="0" err="1"/>
              <a:t>Sc</a:t>
            </a:r>
            <a:r>
              <a:rPr lang="en-GB" sz="5600" dirty="0"/>
              <a:t> Med </a:t>
            </a:r>
            <a:r>
              <a:rPr lang="fr-FR" sz="5600" dirty="0"/>
              <a:t>2015 Sep;141: 19-26.</a:t>
            </a:r>
            <a:endParaRPr lang="fr-CH" sz="5600" dirty="0"/>
          </a:p>
          <a:p>
            <a:r>
              <a:rPr lang="en-GB" sz="5600" b="1" dirty="0"/>
              <a:t>Williams, C.</a:t>
            </a:r>
            <a:r>
              <a:rPr lang="en-GB" sz="5600" dirty="0"/>
              <a:t>; Alderson, P.; </a:t>
            </a:r>
            <a:r>
              <a:rPr lang="en-GB" sz="5600" dirty="0" err="1"/>
              <a:t>Farsides</a:t>
            </a:r>
            <a:r>
              <a:rPr lang="en-GB" sz="5600" dirty="0"/>
              <a:t>, B. (2002) Is </a:t>
            </a:r>
            <a:r>
              <a:rPr lang="en-GB" sz="5600" dirty="0" err="1"/>
              <a:t>nondirectiveness</a:t>
            </a:r>
            <a:r>
              <a:rPr lang="en-GB" sz="5600" dirty="0"/>
              <a:t> possible within the context of antenatal screening and testing? </a:t>
            </a:r>
            <a:r>
              <a:rPr lang="en-GB" sz="5600" dirty="0" err="1"/>
              <a:t>Soc</a:t>
            </a:r>
            <a:r>
              <a:rPr lang="en-GB" sz="5600" dirty="0"/>
              <a:t> </a:t>
            </a:r>
            <a:r>
              <a:rPr lang="en-GB" sz="5600" dirty="0" err="1"/>
              <a:t>Sc</a:t>
            </a:r>
            <a:r>
              <a:rPr lang="en-GB" sz="5600" dirty="0"/>
              <a:t> Med (54), 339–347. </a:t>
            </a:r>
            <a:endParaRPr lang="fr-CH" sz="5600" dirty="0"/>
          </a:p>
          <a:p>
            <a:pPr marL="0" indent="0">
              <a:buNone/>
            </a:pPr>
            <a:endParaRPr lang="fr-CH" dirty="0"/>
          </a:p>
        </p:txBody>
      </p:sp>
    </p:spTree>
    <p:extLst>
      <p:ext uri="{BB962C8B-B14F-4D97-AF65-F5344CB8AC3E}">
        <p14:creationId xmlns:p14="http://schemas.microsoft.com/office/powerpoint/2010/main" val="3866159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Documents and Settings\Véronique Mirlesse\Mes documents\ImagVM\IMAGES\APERT_2.JPG"/>
          <p:cNvPicPr>
            <a:picLocks noChangeAspect="1" noChangeArrowheads="1"/>
          </p:cNvPicPr>
          <p:nvPr/>
        </p:nvPicPr>
        <p:blipFill>
          <a:blip r:embed="rId2">
            <a:alphaModFix amt="15000"/>
            <a:extLst>
              <a:ext uri="{28A0092B-C50C-407E-A947-70E740481C1C}">
                <a14:useLocalDpi xmlns:a14="http://schemas.microsoft.com/office/drawing/2010/main" val="0"/>
              </a:ext>
            </a:extLst>
          </a:blip>
          <a:srcRect l="15625" t="15625" r="17188" b="12500"/>
          <a:stretch>
            <a:fillRect/>
          </a:stretch>
        </p:blipFill>
        <p:spPr bwMode="auto">
          <a:xfrm>
            <a:off x="-41865" y="0"/>
            <a:ext cx="9236665" cy="694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p:txBody>
          <a:bodyPr>
            <a:noAutofit/>
          </a:bodyPr>
          <a:lstStyle/>
          <a:p>
            <a:r>
              <a:rPr lang="fr-FR" sz="3200" b="1" i="1" dirty="0"/>
              <a:t>Interroger les société contemporaines</a:t>
            </a:r>
            <a:r>
              <a:rPr lang="fr-FR" sz="3200" b="1" dirty="0"/>
              <a:t/>
            </a:r>
            <a:br>
              <a:rPr lang="fr-FR" sz="3200" b="1" dirty="0"/>
            </a:br>
            <a:r>
              <a:rPr lang="fr-FR" sz="3200" b="1" i="1" dirty="0"/>
              <a:t>à la lumière du </a:t>
            </a:r>
            <a:r>
              <a:rPr lang="fr-FR" sz="3200" b="1" i="1" dirty="0" smtClean="0"/>
              <a:t>handicap – Alter 2015</a:t>
            </a:r>
            <a:endParaRPr lang="fr-FR" sz="3200" dirty="0"/>
          </a:p>
        </p:txBody>
      </p:sp>
      <p:sp>
        <p:nvSpPr>
          <p:cNvPr id="3" name="Espace réservé du contenu 2"/>
          <p:cNvSpPr>
            <a:spLocks noGrp="1"/>
          </p:cNvSpPr>
          <p:nvPr>
            <p:ph idx="1"/>
          </p:nvPr>
        </p:nvSpPr>
        <p:spPr>
          <a:xfrm>
            <a:off x="457200" y="3898900"/>
            <a:ext cx="8229600" cy="2227263"/>
          </a:xfrm>
        </p:spPr>
        <p:txBody>
          <a:bodyPr>
            <a:normAutofit fontScale="85000" lnSpcReduction="20000"/>
          </a:bodyPr>
          <a:lstStyle/>
          <a:p>
            <a:r>
              <a:rPr lang="fr-FR" dirty="0" smtClean="0"/>
              <a:t>Cadre de la recherche </a:t>
            </a:r>
          </a:p>
          <a:p>
            <a:r>
              <a:rPr lang="fr-FR" dirty="0"/>
              <a:t>Contexte  général </a:t>
            </a:r>
          </a:p>
          <a:p>
            <a:r>
              <a:rPr lang="fr-FR" dirty="0" smtClean="0"/>
              <a:t>Hypothèses </a:t>
            </a:r>
            <a:r>
              <a:rPr lang="fr-FR" dirty="0"/>
              <a:t>de </a:t>
            </a:r>
            <a:r>
              <a:rPr lang="fr-FR" dirty="0" smtClean="0"/>
              <a:t>travail</a:t>
            </a:r>
          </a:p>
          <a:p>
            <a:r>
              <a:rPr lang="fr-FR" dirty="0" smtClean="0"/>
              <a:t>Méthode et principaux résultats</a:t>
            </a:r>
          </a:p>
          <a:p>
            <a:r>
              <a:rPr lang="fr-FR" dirty="0" smtClean="0"/>
              <a:t>Conclusions</a:t>
            </a:r>
            <a:endParaRPr lang="fr-FR" dirty="0"/>
          </a:p>
        </p:txBody>
      </p:sp>
      <p:sp>
        <p:nvSpPr>
          <p:cNvPr id="6" name="ZoneTexte 5"/>
          <p:cNvSpPr txBox="1"/>
          <p:nvPr/>
        </p:nvSpPr>
        <p:spPr>
          <a:xfrm>
            <a:off x="457200" y="1866900"/>
            <a:ext cx="8229599" cy="1569660"/>
          </a:xfrm>
          <a:prstGeom prst="rect">
            <a:avLst/>
          </a:prstGeom>
          <a:noFill/>
        </p:spPr>
        <p:txBody>
          <a:bodyPr wrap="square" rtlCol="0">
            <a:spAutoFit/>
          </a:bodyPr>
          <a:lstStyle/>
          <a:p>
            <a:pPr algn="ctr"/>
            <a:r>
              <a:rPr lang="fr-FR" sz="3200" dirty="0"/>
              <a:t>Anticipation du handicap durant les consultations de diagnostic prénatal </a:t>
            </a:r>
            <a:br>
              <a:rPr lang="fr-FR" sz="3200" dirty="0"/>
            </a:br>
            <a:r>
              <a:rPr lang="fr-FR" sz="3200" dirty="0"/>
              <a:t>en France et au Brésil</a:t>
            </a:r>
          </a:p>
        </p:txBody>
      </p:sp>
      <p:sp>
        <p:nvSpPr>
          <p:cNvPr id="7" name="Rectangle 6"/>
          <p:cNvSpPr/>
          <p:nvPr/>
        </p:nvSpPr>
        <p:spPr>
          <a:xfrm>
            <a:off x="457200" y="1866900"/>
            <a:ext cx="8229599" cy="1663700"/>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48715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673" y="116039"/>
            <a:ext cx="8872478" cy="1534961"/>
          </a:xfrm>
          <a:prstGeom prst="rect">
            <a:avLst/>
          </a:prstGeom>
          <a:gradFill flip="none" rotWithShape="1">
            <a:gsLst>
              <a:gs pos="0">
                <a:schemeClr val="accent6">
                  <a:lumMod val="40000"/>
                  <a:lumOff val="60000"/>
                </a:schemeClr>
              </a:gs>
              <a:gs pos="100000">
                <a:srgbClr val="FFFFFF"/>
              </a:gs>
            </a:gsLst>
            <a:lin ang="504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57200" y="168276"/>
            <a:ext cx="8229600" cy="1503362"/>
          </a:xfrm>
        </p:spPr>
        <p:txBody>
          <a:bodyPr>
            <a:noAutofit/>
          </a:bodyPr>
          <a:lstStyle/>
          <a:p>
            <a:r>
              <a:rPr lang="fr-FR" sz="2800" dirty="0"/>
              <a:t>Anticipation du handicap durant les consultations de diagnostic prénatal </a:t>
            </a:r>
            <a:r>
              <a:rPr lang="fr-FR" sz="2800" dirty="0" smtClean="0"/>
              <a:t>en </a:t>
            </a:r>
            <a:r>
              <a:rPr lang="fr-FR" sz="2800" dirty="0"/>
              <a:t>France et au Brésil</a:t>
            </a:r>
          </a:p>
        </p:txBody>
      </p:sp>
      <p:sp>
        <p:nvSpPr>
          <p:cNvPr id="3" name="Espace réservé du contenu 2"/>
          <p:cNvSpPr>
            <a:spLocks noGrp="1"/>
          </p:cNvSpPr>
          <p:nvPr>
            <p:ph idx="1"/>
          </p:nvPr>
        </p:nvSpPr>
        <p:spPr>
          <a:xfrm>
            <a:off x="133674" y="2032000"/>
            <a:ext cx="8872477" cy="4825999"/>
          </a:xfrm>
        </p:spPr>
        <p:txBody>
          <a:bodyPr>
            <a:normAutofit/>
          </a:bodyPr>
          <a:lstStyle/>
          <a:p>
            <a:r>
              <a:rPr lang="fr-FR" sz="2800" dirty="0" smtClean="0"/>
              <a:t>Thèse Mirlesse 2014 </a:t>
            </a:r>
            <a:r>
              <a:rPr lang="fr-FR" sz="2000" i="1" dirty="0" smtClean="0"/>
              <a:t>(ED 420 - Paris </a:t>
            </a:r>
            <a:r>
              <a:rPr lang="fr-FR" sz="2000" i="1" dirty="0"/>
              <a:t>XI)</a:t>
            </a:r>
            <a:r>
              <a:rPr lang="fr-FR" sz="2000" i="1" dirty="0" smtClean="0"/>
              <a:t>: </a:t>
            </a:r>
            <a:r>
              <a:rPr lang="fr-FR" sz="2000" i="1" dirty="0" smtClean="0">
                <a:hlinkClick r:id="rId2"/>
              </a:rPr>
              <a:t>http</a:t>
            </a:r>
            <a:r>
              <a:rPr lang="fr-FR" sz="2000" i="1" dirty="0">
                <a:hlinkClick r:id="rId2"/>
              </a:rPr>
              <a:t>://www.theses.fr</a:t>
            </a:r>
            <a:r>
              <a:rPr lang="fr-FR" sz="2000" i="1" dirty="0" smtClean="0">
                <a:hlinkClick r:id="rId2"/>
              </a:rPr>
              <a:t>/</a:t>
            </a:r>
            <a:endParaRPr lang="fr-FR" sz="2000" i="1" dirty="0" smtClean="0"/>
          </a:p>
          <a:p>
            <a:pPr marL="0" indent="0" algn="ctr">
              <a:buNone/>
            </a:pPr>
            <a:r>
              <a:rPr lang="fr-FR" sz="2400" dirty="0" smtClean="0"/>
              <a:t>Diagnostic </a:t>
            </a:r>
            <a:r>
              <a:rPr lang="fr-FR" sz="2400" dirty="0"/>
              <a:t>prénatal et médecine fœtale. </a:t>
            </a:r>
            <a:br>
              <a:rPr lang="fr-FR" sz="2400" dirty="0"/>
            </a:br>
            <a:r>
              <a:rPr lang="fr-FR" sz="2400" dirty="0"/>
              <a:t>Du cadre des pratiques à l’anticipation du handicap </a:t>
            </a:r>
            <a:endParaRPr lang="fr-FR" sz="2400" dirty="0" smtClean="0"/>
          </a:p>
          <a:p>
            <a:pPr marL="0" indent="0" algn="ctr">
              <a:buNone/>
            </a:pPr>
            <a:r>
              <a:rPr lang="fr-FR" sz="2400" dirty="0" smtClean="0"/>
              <a:t>Comparaison </a:t>
            </a:r>
            <a:r>
              <a:rPr lang="fr-FR" sz="2400" dirty="0"/>
              <a:t>France- Brésil </a:t>
            </a:r>
            <a:endParaRPr lang="fr-FR" sz="2400" dirty="0" smtClean="0"/>
          </a:p>
          <a:p>
            <a:pPr>
              <a:lnSpc>
                <a:spcPct val="130000"/>
              </a:lnSpc>
            </a:pPr>
            <a:r>
              <a:rPr lang="fr-FR" sz="2800" dirty="0" smtClean="0"/>
              <a:t>Projet ANR DPN</a:t>
            </a:r>
            <a:r>
              <a:rPr lang="fr-FR" sz="2800" dirty="0"/>
              <a:t>-</a:t>
            </a:r>
            <a:r>
              <a:rPr lang="fr-FR" sz="2800" dirty="0" err="1"/>
              <a:t>Hp</a:t>
            </a:r>
            <a:r>
              <a:rPr lang="fr-FR" sz="2800" dirty="0"/>
              <a:t> </a:t>
            </a:r>
            <a:r>
              <a:rPr lang="fr-FR" sz="2000" i="1" dirty="0" smtClean="0"/>
              <a:t>(09</a:t>
            </a:r>
            <a:r>
              <a:rPr lang="fr-FR" sz="2000" i="1" dirty="0"/>
              <a:t>- SSOC-026-</a:t>
            </a:r>
            <a:r>
              <a:rPr lang="fr-FR" sz="2000" i="1" dirty="0" smtClean="0"/>
              <a:t>01) </a:t>
            </a:r>
            <a:r>
              <a:rPr lang="fr-FR" sz="2800" dirty="0"/>
              <a:t>: </a:t>
            </a:r>
            <a:r>
              <a:rPr lang="fr-FR" sz="2000" i="1" u="sng" dirty="0">
                <a:solidFill>
                  <a:srgbClr val="0000FF"/>
                </a:solidFill>
              </a:rPr>
              <a:t>http://</a:t>
            </a:r>
            <a:r>
              <a:rPr lang="fr-FR" sz="2000" i="1" u="sng" dirty="0" err="1">
                <a:solidFill>
                  <a:srgbClr val="0000FF"/>
                </a:solidFill>
              </a:rPr>
              <a:t>anr-dpn.vjf.cnrs.fr</a:t>
            </a:r>
            <a:r>
              <a:rPr lang="fr-FR" sz="2000" i="1" u="sng" dirty="0">
                <a:solidFill>
                  <a:srgbClr val="0000FF"/>
                </a:solidFill>
              </a:rPr>
              <a:t>/  </a:t>
            </a:r>
            <a:endParaRPr lang="fr-FR" sz="2800" dirty="0" smtClean="0"/>
          </a:p>
          <a:p>
            <a:pPr marL="0" indent="0" algn="ctr">
              <a:lnSpc>
                <a:spcPct val="130000"/>
              </a:lnSpc>
              <a:buNone/>
            </a:pPr>
            <a:r>
              <a:rPr lang="fr-FR" sz="2400" dirty="0" smtClean="0"/>
              <a:t>Les </a:t>
            </a:r>
            <a:r>
              <a:rPr lang="fr-FR" sz="2400" dirty="0"/>
              <a:t>enjeux du diagnostic prénatal dans la prévention des handicaps : l’usage des techniques entre progrès scientifiques et action </a:t>
            </a:r>
            <a:r>
              <a:rPr lang="fr-FR" sz="2400" dirty="0" smtClean="0"/>
              <a:t>publique</a:t>
            </a:r>
          </a:p>
          <a:p>
            <a:pPr marL="0" indent="0" algn="ctr">
              <a:lnSpc>
                <a:spcPct val="130000"/>
              </a:lnSpc>
              <a:buNone/>
            </a:pPr>
            <a:endParaRPr lang="fr-FR" sz="2400" dirty="0" smtClean="0"/>
          </a:p>
          <a:p>
            <a:pPr>
              <a:lnSpc>
                <a:spcPct val="130000"/>
              </a:lnSpc>
            </a:pPr>
            <a:endParaRPr lang="fr-FR" dirty="0"/>
          </a:p>
          <a:p>
            <a:endParaRPr lang="fr-FR" dirty="0"/>
          </a:p>
        </p:txBody>
      </p:sp>
    </p:spTree>
    <p:extLst>
      <p:ext uri="{BB962C8B-B14F-4D97-AF65-F5344CB8AC3E}">
        <p14:creationId xmlns:p14="http://schemas.microsoft.com/office/powerpoint/2010/main" val="1429313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Documents and Settings\Véronique Mirlesse\Mes documents\ImagVM\IMAGES\APERT_2.JPG"/>
          <p:cNvPicPr>
            <a:picLocks noChangeAspect="1" noChangeArrowheads="1"/>
          </p:cNvPicPr>
          <p:nvPr/>
        </p:nvPicPr>
        <p:blipFill>
          <a:blip r:embed="rId2">
            <a:alphaModFix amt="18000"/>
            <a:extLst>
              <a:ext uri="{28A0092B-C50C-407E-A947-70E740481C1C}">
                <a14:useLocalDpi xmlns:a14="http://schemas.microsoft.com/office/drawing/2010/main" val="0"/>
              </a:ext>
            </a:extLst>
          </a:blip>
          <a:srcRect l="15625" t="15625" r="17188" b="12500"/>
          <a:stretch>
            <a:fillRect/>
          </a:stretch>
        </p:blipFill>
        <p:spPr bwMode="auto">
          <a:xfrm>
            <a:off x="-58897" y="0"/>
            <a:ext cx="9202897" cy="69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1" y="274638"/>
            <a:ext cx="9144000" cy="1143000"/>
          </a:xfrm>
        </p:spPr>
        <p:txBody>
          <a:bodyPr>
            <a:noAutofit/>
          </a:bodyPr>
          <a:lstStyle/>
          <a:p>
            <a:r>
              <a:rPr lang="fr-FR" sz="4000" dirty="0" smtClean="0"/>
              <a:t>Diagnostic prénatal </a:t>
            </a:r>
            <a:r>
              <a:rPr lang="fr-FR" sz="2800" dirty="0" smtClean="0"/>
              <a:t>(DPN) </a:t>
            </a:r>
            <a:r>
              <a:rPr lang="fr-FR" sz="4000" dirty="0" smtClean="0"/>
              <a:t>et </a:t>
            </a:r>
            <a:br>
              <a:rPr lang="fr-FR" sz="4000" dirty="0" smtClean="0"/>
            </a:br>
            <a:r>
              <a:rPr lang="fr-FR" sz="4000" dirty="0" smtClean="0"/>
              <a:t>médecine </a:t>
            </a:r>
            <a:r>
              <a:rPr lang="fr-FR" sz="4000" dirty="0" err="1" smtClean="0"/>
              <a:t>foetale</a:t>
            </a:r>
            <a:endParaRPr lang="fr-FR" sz="4000" dirty="0"/>
          </a:p>
        </p:txBody>
      </p:sp>
      <p:sp>
        <p:nvSpPr>
          <p:cNvPr id="3" name="Espace réservé du contenu 2"/>
          <p:cNvSpPr>
            <a:spLocks noGrp="1"/>
          </p:cNvSpPr>
          <p:nvPr>
            <p:ph idx="1"/>
          </p:nvPr>
        </p:nvSpPr>
        <p:spPr>
          <a:xfrm>
            <a:off x="178877" y="1600200"/>
            <a:ext cx="8850823" cy="4978400"/>
          </a:xfrm>
        </p:spPr>
        <p:txBody>
          <a:bodyPr>
            <a:normAutofit lnSpcReduction="10000"/>
          </a:bodyPr>
          <a:lstStyle/>
          <a:p>
            <a:r>
              <a:rPr lang="fr-FR" dirty="0" smtClean="0"/>
              <a:t>Evolutions technologiques considérables au cours des 40 dernières années </a:t>
            </a:r>
            <a:r>
              <a:rPr lang="fr-FR" sz="2400" i="1" dirty="0" smtClean="0"/>
              <a:t>(Clarke 2003, </a:t>
            </a:r>
            <a:r>
              <a:rPr lang="fr-FR" sz="2400" i="1" dirty="0" err="1" smtClean="0"/>
              <a:t>Löwy</a:t>
            </a:r>
            <a:r>
              <a:rPr lang="fr-FR" sz="2400" i="1" dirty="0" smtClean="0"/>
              <a:t> </a:t>
            </a:r>
            <a:r>
              <a:rPr lang="fr-FR" sz="2400" i="1" dirty="0"/>
              <a:t>2014)</a:t>
            </a:r>
            <a:endParaRPr lang="fr-FR" sz="2400" i="1" dirty="0" smtClean="0"/>
          </a:p>
          <a:p>
            <a:r>
              <a:rPr lang="fr-FR" dirty="0" smtClean="0"/>
              <a:t>Diffusion mondialisée des connaissances et organisation d’un nouveau segment professionnel </a:t>
            </a:r>
            <a:r>
              <a:rPr lang="fr-FR" sz="2400" i="1" dirty="0" smtClean="0"/>
              <a:t>(Mirlesse 2013)</a:t>
            </a:r>
          </a:p>
          <a:p>
            <a:r>
              <a:rPr lang="fr-FR" dirty="0" smtClean="0"/>
              <a:t>Dispositifs légaux et organisation des pratiques autour du cadre légal de l’accès à l’avortement pour pathologie fœtale </a:t>
            </a:r>
            <a:r>
              <a:rPr lang="fr-FR" sz="2400" i="1" dirty="0" smtClean="0"/>
              <a:t>(</a:t>
            </a:r>
            <a:r>
              <a:rPr lang="fr-FR" sz="2400" i="1" dirty="0" err="1" smtClean="0"/>
              <a:t>Ballantyne</a:t>
            </a:r>
            <a:r>
              <a:rPr lang="fr-FR" sz="2400" i="1" dirty="0" smtClean="0"/>
              <a:t> 2009, </a:t>
            </a:r>
            <a:r>
              <a:rPr lang="fr-FR" sz="2400" i="1" dirty="0" err="1" smtClean="0"/>
              <a:t>Novaes</a:t>
            </a:r>
            <a:r>
              <a:rPr lang="fr-FR" sz="2400" i="1" dirty="0" smtClean="0"/>
              <a:t> 2000)</a:t>
            </a:r>
          </a:p>
          <a:p>
            <a:r>
              <a:rPr lang="fr-FR" dirty="0" smtClean="0"/>
              <a:t>Le DPN devient un nouvel </a:t>
            </a:r>
            <a:r>
              <a:rPr lang="fr-FR" dirty="0"/>
              <a:t>acteur du traitement social des déficiences </a:t>
            </a:r>
            <a:r>
              <a:rPr lang="fr-FR" sz="2400" i="1" dirty="0"/>
              <a:t>(</a:t>
            </a:r>
            <a:r>
              <a:rPr lang="fr-FR" sz="2400" i="1" dirty="0" smtClean="0"/>
              <a:t>Ville </a:t>
            </a:r>
            <a:r>
              <a:rPr lang="fr-FR" sz="2400" i="1" dirty="0"/>
              <a:t>2011) </a:t>
            </a:r>
          </a:p>
          <a:p>
            <a:endParaRPr lang="fr-FR" dirty="0" smtClean="0"/>
          </a:p>
          <a:p>
            <a:pPr marL="0" indent="0">
              <a:buNone/>
            </a:pPr>
            <a:endParaRPr lang="fr-FR" dirty="0"/>
          </a:p>
        </p:txBody>
      </p:sp>
      <p:sp>
        <p:nvSpPr>
          <p:cNvPr id="4" name="Rectangle 3"/>
          <p:cNvSpPr/>
          <p:nvPr/>
        </p:nvSpPr>
        <p:spPr>
          <a:xfrm>
            <a:off x="178877" y="274638"/>
            <a:ext cx="8720283" cy="132556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34100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Documents and Settings\Véronique Mirlesse\Mes documents\ImagVM\IMAGES\APERT_2.JPG"/>
          <p:cNvPicPr>
            <a:picLocks noChangeAspect="1" noChangeArrowheads="1"/>
          </p:cNvPicPr>
          <p:nvPr/>
        </p:nvPicPr>
        <p:blipFill>
          <a:blip r:embed="rId2">
            <a:alphaModFix amt="18000"/>
            <a:extLst>
              <a:ext uri="{28A0092B-C50C-407E-A947-70E740481C1C}">
                <a14:useLocalDpi xmlns:a14="http://schemas.microsoft.com/office/drawing/2010/main" val="0"/>
              </a:ext>
            </a:extLst>
          </a:blip>
          <a:srcRect l="15625" t="15625" r="17188" b="12500"/>
          <a:stretch>
            <a:fillRect/>
          </a:stretch>
        </p:blipFill>
        <p:spPr bwMode="auto">
          <a:xfrm>
            <a:off x="0" y="-19936"/>
            <a:ext cx="9144000" cy="687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re 1"/>
          <p:cNvSpPr txBox="1">
            <a:spLocks/>
          </p:cNvSpPr>
          <p:nvPr/>
        </p:nvSpPr>
        <p:spPr>
          <a:xfrm>
            <a:off x="178877" y="274638"/>
            <a:ext cx="8720283" cy="1143000"/>
          </a:xfrm>
          <a:prstGeom prst="rect">
            <a:avLst/>
          </a:prstGeom>
        </p:spPr>
        <p:txBody>
          <a:bodyPr>
            <a:normAutofit fontScale="9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dirty="0" smtClean="0"/>
              <a:t>Diagnostic prénatal et médecine </a:t>
            </a:r>
            <a:r>
              <a:rPr lang="fr-FR" dirty="0" err="1" smtClean="0"/>
              <a:t>foetale</a:t>
            </a:r>
            <a:endParaRPr lang="fr-FR" dirty="0"/>
          </a:p>
        </p:txBody>
      </p:sp>
      <p:sp>
        <p:nvSpPr>
          <p:cNvPr id="5" name="Espace réservé du contenu 2"/>
          <p:cNvSpPr txBox="1">
            <a:spLocks/>
          </p:cNvSpPr>
          <p:nvPr/>
        </p:nvSpPr>
        <p:spPr>
          <a:xfrm>
            <a:off x="178877" y="1600200"/>
            <a:ext cx="8720283" cy="50419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dirty="0"/>
              <a:t>I</a:t>
            </a:r>
            <a:r>
              <a:rPr lang="fr-FR" dirty="0" smtClean="0"/>
              <a:t>nterface entre </a:t>
            </a:r>
            <a:r>
              <a:rPr lang="fr-FR" dirty="0"/>
              <a:t>handicap </a:t>
            </a:r>
            <a:r>
              <a:rPr lang="fr-FR" dirty="0" smtClean="0"/>
              <a:t>et </a:t>
            </a:r>
            <a:r>
              <a:rPr lang="fr-FR" dirty="0"/>
              <a:t>diagnostic </a:t>
            </a:r>
            <a:r>
              <a:rPr lang="fr-FR" dirty="0" smtClean="0"/>
              <a:t>prénatal:</a:t>
            </a:r>
          </a:p>
          <a:p>
            <a:pPr lvl="1"/>
            <a:r>
              <a:rPr lang="fr-FR" dirty="0" smtClean="0"/>
              <a:t>Information sur techniques et risques </a:t>
            </a:r>
            <a:r>
              <a:rPr lang="fr-FR" sz="2000" i="1" dirty="0" smtClean="0"/>
              <a:t>(Marteau 2001)</a:t>
            </a:r>
            <a:endParaRPr lang="fr-FR" i="1" dirty="0" smtClean="0"/>
          </a:p>
          <a:p>
            <a:pPr lvl="1"/>
            <a:r>
              <a:rPr lang="fr-FR" dirty="0" smtClean="0"/>
              <a:t>Modalités décisionnelles </a:t>
            </a:r>
            <a:r>
              <a:rPr lang="fr-FR" sz="2000" i="1" dirty="0" smtClean="0"/>
              <a:t>(</a:t>
            </a:r>
            <a:r>
              <a:rPr lang="fr-FR" sz="2000" i="1" dirty="0"/>
              <a:t>Rapp 2000, Garcia, 2008) </a:t>
            </a:r>
            <a:endParaRPr lang="fr-FR" i="1" dirty="0" smtClean="0"/>
          </a:p>
          <a:p>
            <a:pPr lvl="1"/>
            <a:r>
              <a:rPr lang="fr-FR" dirty="0" smtClean="0"/>
              <a:t>Difficile non directivité de la part des praticiens </a:t>
            </a:r>
            <a:r>
              <a:rPr lang="fr-FR" sz="2000" i="1" dirty="0" smtClean="0"/>
              <a:t>(</a:t>
            </a:r>
            <a:r>
              <a:rPr lang="fr-FR" sz="2000" i="1" dirty="0"/>
              <a:t>Williams, 2002, </a:t>
            </a:r>
            <a:r>
              <a:rPr lang="fr-FR" sz="2000" i="1" dirty="0" err="1"/>
              <a:t>Schwennesen</a:t>
            </a:r>
            <a:r>
              <a:rPr lang="fr-FR" sz="2000" i="1" dirty="0"/>
              <a:t> 2010) </a:t>
            </a:r>
            <a:endParaRPr lang="fr-FR" sz="2000" i="1" dirty="0" smtClean="0"/>
          </a:p>
          <a:p>
            <a:r>
              <a:rPr lang="fr-FR" dirty="0" err="1" smtClean="0"/>
              <a:t>Disability</a:t>
            </a:r>
            <a:r>
              <a:rPr lang="fr-FR" dirty="0" smtClean="0"/>
              <a:t> </a:t>
            </a:r>
            <a:r>
              <a:rPr lang="fr-FR" dirty="0" err="1" smtClean="0"/>
              <a:t>studies</a:t>
            </a:r>
            <a:r>
              <a:rPr lang="fr-FR" dirty="0" smtClean="0"/>
              <a:t>:</a:t>
            </a:r>
          </a:p>
          <a:p>
            <a:pPr lvl="1"/>
            <a:r>
              <a:rPr lang="fr-FR" dirty="0" smtClean="0"/>
              <a:t>Impact sur le traitement social du handicap </a:t>
            </a:r>
            <a:r>
              <a:rPr lang="fr-FR" sz="2000" i="1" dirty="0" smtClean="0"/>
              <a:t>(</a:t>
            </a:r>
            <a:r>
              <a:rPr lang="fr-FR" sz="2000" i="1" dirty="0" err="1" smtClean="0"/>
              <a:t>Alderson</a:t>
            </a:r>
            <a:r>
              <a:rPr lang="fr-FR" sz="2000" i="1" dirty="0" smtClean="0"/>
              <a:t>, 2001</a:t>
            </a:r>
            <a:r>
              <a:rPr lang="fr-FR" sz="2000" i="1" dirty="0"/>
              <a:t>, </a:t>
            </a:r>
            <a:r>
              <a:rPr lang="fr-FR" sz="2000" i="1" dirty="0" err="1"/>
              <a:t>Moyse</a:t>
            </a:r>
            <a:r>
              <a:rPr lang="fr-FR" sz="2000" i="1" dirty="0"/>
              <a:t> et </a:t>
            </a:r>
            <a:r>
              <a:rPr lang="fr-FR" sz="2000" i="1" dirty="0" err="1"/>
              <a:t>Diederich</a:t>
            </a:r>
            <a:r>
              <a:rPr lang="fr-FR" sz="2000" i="1" dirty="0"/>
              <a:t>, </a:t>
            </a:r>
            <a:r>
              <a:rPr lang="fr-FR" sz="2000" i="1" dirty="0" smtClean="0"/>
              <a:t>2001) </a:t>
            </a:r>
          </a:p>
          <a:p>
            <a:pPr lvl="1"/>
            <a:r>
              <a:rPr lang="fr-FR" dirty="0" smtClean="0"/>
              <a:t>Discrimination au quotidien </a:t>
            </a:r>
            <a:r>
              <a:rPr lang="fr-FR" sz="1800" i="1" dirty="0" smtClean="0"/>
              <a:t>(</a:t>
            </a:r>
            <a:r>
              <a:rPr lang="de-DE" sz="2000" i="1" dirty="0" err="1" smtClean="0"/>
              <a:t>Parens</a:t>
            </a:r>
            <a:r>
              <a:rPr lang="de-DE" sz="2000" i="1" dirty="0"/>
              <a:t> </a:t>
            </a:r>
            <a:r>
              <a:rPr lang="de-DE" sz="2000" i="1" dirty="0" smtClean="0"/>
              <a:t>et Asch 1999)</a:t>
            </a:r>
          </a:p>
          <a:p>
            <a:pPr lvl="1"/>
            <a:r>
              <a:rPr lang="de-DE" dirty="0" err="1" smtClean="0"/>
              <a:t>Question</a:t>
            </a:r>
            <a:r>
              <a:rPr lang="de-DE" dirty="0" smtClean="0"/>
              <a:t> du </a:t>
            </a:r>
            <a:r>
              <a:rPr lang="de-DE" dirty="0" err="1" smtClean="0"/>
              <a:t>soin</a:t>
            </a:r>
            <a:r>
              <a:rPr lang="de-DE" dirty="0" smtClean="0"/>
              <a:t> et </a:t>
            </a:r>
            <a:r>
              <a:rPr lang="de-DE" dirty="0" err="1" smtClean="0"/>
              <a:t>spécificité</a:t>
            </a:r>
            <a:r>
              <a:rPr lang="de-DE" dirty="0" smtClean="0"/>
              <a:t> de </a:t>
            </a:r>
            <a:r>
              <a:rPr lang="de-DE" dirty="0" err="1" smtClean="0"/>
              <a:t>chaque</a:t>
            </a:r>
            <a:r>
              <a:rPr lang="de-DE" dirty="0" smtClean="0"/>
              <a:t> </a:t>
            </a:r>
            <a:r>
              <a:rPr lang="de-DE" dirty="0" err="1" smtClean="0"/>
              <a:t>situation</a:t>
            </a:r>
            <a:r>
              <a:rPr lang="de-DE" dirty="0" smtClean="0"/>
              <a:t> </a:t>
            </a:r>
            <a:r>
              <a:rPr lang="de-DE" sz="2000" i="1" dirty="0" smtClean="0"/>
              <a:t>( Shakespeare 2014)</a:t>
            </a:r>
            <a:endParaRPr lang="de-DE" sz="2400" i="1" dirty="0"/>
          </a:p>
          <a:p>
            <a:pPr lvl="1"/>
            <a:endParaRPr lang="fr-FR" dirty="0" smtClean="0"/>
          </a:p>
          <a:p>
            <a:endParaRPr lang="fr-FR" dirty="0"/>
          </a:p>
        </p:txBody>
      </p:sp>
      <p:sp>
        <p:nvSpPr>
          <p:cNvPr id="6" name="Rectangle 5"/>
          <p:cNvSpPr/>
          <p:nvPr/>
        </p:nvSpPr>
        <p:spPr>
          <a:xfrm>
            <a:off x="203200" y="274638"/>
            <a:ext cx="8572500" cy="102076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59053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Documents and Settings\Véronique Mirlesse\Mes documents\ImagVM\IMAGES\APERT_2.JPG"/>
          <p:cNvPicPr>
            <a:picLocks noChangeAspect="1" noChangeArrowheads="1"/>
          </p:cNvPicPr>
          <p:nvPr/>
        </p:nvPicPr>
        <p:blipFill>
          <a:blip r:embed="rId2">
            <a:alphaModFix amt="15000"/>
            <a:extLst>
              <a:ext uri="{28A0092B-C50C-407E-A947-70E740481C1C}">
                <a14:useLocalDpi xmlns:a14="http://schemas.microsoft.com/office/drawing/2010/main" val="0"/>
              </a:ext>
            </a:extLst>
          </a:blip>
          <a:srcRect l="15625" t="15625" r="17188" b="12500"/>
          <a:stretch>
            <a:fillRect/>
          </a:stretch>
        </p:blipFill>
        <p:spPr bwMode="auto">
          <a:xfrm>
            <a:off x="0" y="0"/>
            <a:ext cx="9144000" cy="69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re 1"/>
          <p:cNvSpPr txBox="1">
            <a:spLocks/>
          </p:cNvSpPr>
          <p:nvPr/>
        </p:nvSpPr>
        <p:spPr>
          <a:xfrm>
            <a:off x="178877" y="274638"/>
            <a:ext cx="8720283" cy="1143000"/>
          </a:xfrm>
          <a:prstGeom prst="rect">
            <a:avLst/>
          </a:prstGeom>
        </p:spPr>
        <p:txBody>
          <a:bodyPr>
            <a:normAutofit fontScale="9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dirty="0" smtClean="0"/>
              <a:t>Diagnostic prénatal et médecine </a:t>
            </a:r>
            <a:r>
              <a:rPr lang="fr-FR" dirty="0" err="1" smtClean="0"/>
              <a:t>foetale</a:t>
            </a:r>
            <a:endParaRPr lang="fr-FR" dirty="0"/>
          </a:p>
        </p:txBody>
      </p:sp>
      <p:sp>
        <p:nvSpPr>
          <p:cNvPr id="5" name="Espace réservé du contenu 2"/>
          <p:cNvSpPr txBox="1">
            <a:spLocks/>
          </p:cNvSpPr>
          <p:nvPr/>
        </p:nvSpPr>
        <p:spPr>
          <a:xfrm>
            <a:off x="178877" y="1600200"/>
            <a:ext cx="8720283" cy="50419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dirty="0" smtClean="0"/>
              <a:t>Retentissement des différences culturelles et  religieuses sur l’approche du diagnostic prénatal </a:t>
            </a:r>
            <a:r>
              <a:rPr lang="fr-FR" sz="2400" i="1" dirty="0" smtClean="0"/>
              <a:t>(</a:t>
            </a:r>
            <a:r>
              <a:rPr lang="fr-FR" sz="2400" i="1" dirty="0" err="1" smtClean="0"/>
              <a:t>Gammeltoft</a:t>
            </a:r>
            <a:r>
              <a:rPr lang="fr-FR" sz="2400" i="1" dirty="0" smtClean="0"/>
              <a:t> et </a:t>
            </a:r>
            <a:r>
              <a:rPr lang="fr-FR" sz="2400" i="1" dirty="0" err="1" smtClean="0"/>
              <a:t>Wahlberg</a:t>
            </a:r>
            <a:r>
              <a:rPr lang="fr-FR" sz="2400" i="1" dirty="0" smtClean="0"/>
              <a:t> 2014) </a:t>
            </a:r>
          </a:p>
          <a:p>
            <a:r>
              <a:rPr lang="fr-FR" dirty="0" smtClean="0"/>
              <a:t>Lien </a:t>
            </a:r>
            <a:r>
              <a:rPr lang="fr-FR" dirty="0"/>
              <a:t>entre l’organisation des </a:t>
            </a:r>
            <a:r>
              <a:rPr lang="fr-FR" dirty="0" smtClean="0"/>
              <a:t>pratiques et </a:t>
            </a:r>
            <a:r>
              <a:rPr lang="fr-FR" dirty="0"/>
              <a:t>l’information des couples </a:t>
            </a:r>
            <a:r>
              <a:rPr lang="fr-FR" dirty="0" smtClean="0"/>
              <a:t>:</a:t>
            </a:r>
            <a:endParaRPr lang="fr-FR" dirty="0"/>
          </a:p>
          <a:p>
            <a:pPr lvl="1"/>
            <a:r>
              <a:rPr lang="fr-FR" dirty="0" smtClean="0"/>
              <a:t>Etude comparative sur l’information préalable au dépistage de la Trisomie 21 dans le cadre des suivis de grossesse </a:t>
            </a:r>
            <a:r>
              <a:rPr lang="fr-FR" sz="2000" i="1" dirty="0"/>
              <a:t>(</a:t>
            </a:r>
            <a:r>
              <a:rPr lang="fr-FR" sz="2000" i="1" dirty="0" smtClean="0"/>
              <a:t>Vassy et al., 2014)</a:t>
            </a:r>
          </a:p>
          <a:p>
            <a:pPr lvl="1"/>
            <a:r>
              <a:rPr lang="fr-FR" dirty="0" smtClean="0"/>
              <a:t>Approche comparative après dépistage de situations à risque accru de trisomie 21 </a:t>
            </a:r>
            <a:r>
              <a:rPr lang="fr-FR" dirty="0" err="1" smtClean="0"/>
              <a:t>foetale</a:t>
            </a:r>
            <a:r>
              <a:rPr lang="fr-FR" i="1" dirty="0" smtClean="0"/>
              <a:t> </a:t>
            </a:r>
            <a:r>
              <a:rPr lang="fr-FR" sz="2000" i="1" dirty="0" smtClean="0"/>
              <a:t>(</a:t>
            </a:r>
            <a:r>
              <a:rPr lang="fr-FR" sz="2000" i="1" dirty="0" err="1" smtClean="0"/>
              <a:t>Rosman</a:t>
            </a:r>
            <a:r>
              <a:rPr lang="fr-FR" sz="2000" i="1" dirty="0" smtClean="0"/>
              <a:t> et Ville, 2014)</a:t>
            </a:r>
            <a:endParaRPr lang="fr-FR" sz="2000" i="1" dirty="0"/>
          </a:p>
          <a:p>
            <a:pPr lvl="1"/>
            <a:endParaRPr lang="fr-FR" dirty="0" smtClean="0"/>
          </a:p>
        </p:txBody>
      </p:sp>
      <p:sp>
        <p:nvSpPr>
          <p:cNvPr id="6" name="Rectangle 5"/>
          <p:cNvSpPr/>
          <p:nvPr/>
        </p:nvSpPr>
        <p:spPr>
          <a:xfrm>
            <a:off x="203200" y="274638"/>
            <a:ext cx="8572500" cy="102076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10240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Documents and Settings\Véronique Mirlesse\Mes documents\ImagVM\IMAGES\APERT_2.JPG"/>
          <p:cNvPicPr>
            <a:picLocks noChangeAspect="1" noChangeArrowheads="1"/>
          </p:cNvPicPr>
          <p:nvPr/>
        </p:nvPicPr>
        <p:blipFill>
          <a:blip r:embed="rId2">
            <a:alphaModFix amt="18000"/>
            <a:extLst>
              <a:ext uri="{28A0092B-C50C-407E-A947-70E740481C1C}">
                <a14:useLocalDpi xmlns:a14="http://schemas.microsoft.com/office/drawing/2010/main" val="0"/>
              </a:ext>
            </a:extLst>
          </a:blip>
          <a:srcRect l="15625" t="15625" r="17188" b="12500"/>
          <a:stretch>
            <a:fillRect/>
          </a:stretch>
        </p:blipFill>
        <p:spPr bwMode="auto">
          <a:xfrm>
            <a:off x="0" y="0"/>
            <a:ext cx="9144000" cy="69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re 1"/>
          <p:cNvSpPr txBox="1">
            <a:spLocks/>
          </p:cNvSpPr>
          <p:nvPr/>
        </p:nvSpPr>
        <p:spPr>
          <a:xfrm>
            <a:off x="178877" y="274638"/>
            <a:ext cx="8720283" cy="18335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3200" dirty="0"/>
              <a:t>Anticipation du handicap durant les consultations de diagnostic prénatal </a:t>
            </a:r>
            <a:br>
              <a:rPr lang="fr-FR" sz="3200" dirty="0"/>
            </a:br>
            <a:r>
              <a:rPr lang="fr-FR" sz="3200" dirty="0"/>
              <a:t>en France et au Brésil</a:t>
            </a:r>
          </a:p>
        </p:txBody>
      </p:sp>
      <p:sp>
        <p:nvSpPr>
          <p:cNvPr id="5" name="Espace réservé du contenu 2"/>
          <p:cNvSpPr txBox="1">
            <a:spLocks/>
          </p:cNvSpPr>
          <p:nvPr/>
        </p:nvSpPr>
        <p:spPr>
          <a:xfrm>
            <a:off x="178877" y="2527300"/>
            <a:ext cx="8720283" cy="4114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fr-FR" sz="2800" u="sng" dirty="0" smtClean="0"/>
              <a:t>Hypothèse de recherche</a:t>
            </a:r>
          </a:p>
          <a:p>
            <a:endParaRPr lang="fr-FR" sz="2800" dirty="0"/>
          </a:p>
          <a:p>
            <a:pPr marL="0" indent="0" algn="ctr">
              <a:lnSpc>
                <a:spcPct val="120000"/>
              </a:lnSpc>
              <a:buNone/>
            </a:pPr>
            <a:r>
              <a:rPr lang="fr-FR" sz="2800" dirty="0" smtClean="0"/>
              <a:t>Les modes de régulation propres à chaque pays modulent non seulement l’organisation des pratiques mais aussi la façon dont la question du handicap est anticipée lors des consultations de diagnostic prénatal après diagnostic d’une anomalie </a:t>
            </a:r>
            <a:r>
              <a:rPr lang="fr-FR" sz="2800" dirty="0" err="1" smtClean="0"/>
              <a:t>foetale</a:t>
            </a:r>
            <a:endParaRPr lang="fr-FR" sz="2800" dirty="0"/>
          </a:p>
          <a:p>
            <a:pPr lvl="1"/>
            <a:endParaRPr lang="fr-FR" dirty="0" smtClean="0"/>
          </a:p>
        </p:txBody>
      </p:sp>
      <p:sp>
        <p:nvSpPr>
          <p:cNvPr id="6" name="Rectangle 5"/>
          <p:cNvSpPr/>
          <p:nvPr/>
        </p:nvSpPr>
        <p:spPr>
          <a:xfrm>
            <a:off x="203200" y="274638"/>
            <a:ext cx="8572500" cy="159226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61039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descr="IMG_0379.jpg"/>
          <p:cNvPicPr>
            <a:picLocks noChangeAspect="1"/>
          </p:cNvPicPr>
          <p:nvPr/>
        </p:nvPicPr>
        <p:blipFill rotWithShape="1">
          <a:blip r:embed="rId2" cstate="print">
            <a:grayscl/>
            <a:alphaModFix amt="24000"/>
            <a:extLst>
              <a:ext uri="{28A0092B-C50C-407E-A947-70E740481C1C}">
                <a14:useLocalDpi xmlns:a14="http://schemas.microsoft.com/office/drawing/2010/main"/>
              </a:ext>
            </a:extLst>
          </a:blip>
          <a:srcRect b="51268"/>
          <a:stretch/>
        </p:blipFill>
        <p:spPr>
          <a:xfrm>
            <a:off x="0" y="0"/>
            <a:ext cx="9144000" cy="6858000"/>
          </a:xfrm>
          <a:prstGeom prst="rect">
            <a:avLst/>
          </a:prstGeom>
        </p:spPr>
      </p:pic>
      <p:sp>
        <p:nvSpPr>
          <p:cNvPr id="4" name="Titre 1"/>
          <p:cNvSpPr txBox="1">
            <a:spLocks/>
          </p:cNvSpPr>
          <p:nvPr/>
        </p:nvSpPr>
        <p:spPr>
          <a:xfrm>
            <a:off x="178877" y="274638"/>
            <a:ext cx="8720283" cy="18335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3200" dirty="0"/>
              <a:t>Anticipation du handicap durant les consultations de diagnostic prénatal </a:t>
            </a:r>
            <a:r>
              <a:rPr lang="fr-FR" sz="3200" dirty="0" smtClean="0"/>
              <a:t>en </a:t>
            </a:r>
            <a:r>
              <a:rPr lang="fr-FR" sz="3200" dirty="0"/>
              <a:t>France et au Brésil</a:t>
            </a:r>
          </a:p>
        </p:txBody>
      </p:sp>
      <p:sp>
        <p:nvSpPr>
          <p:cNvPr id="5" name="Espace réservé du contenu 2"/>
          <p:cNvSpPr txBox="1">
            <a:spLocks/>
          </p:cNvSpPr>
          <p:nvPr/>
        </p:nvSpPr>
        <p:spPr>
          <a:xfrm>
            <a:off x="203200" y="1778000"/>
            <a:ext cx="8720283" cy="4114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800" dirty="0" smtClean="0"/>
              <a:t>Recherche ethnographique comparative France – Brésil</a:t>
            </a:r>
          </a:p>
          <a:p>
            <a:r>
              <a:rPr lang="fr-FR" sz="2800" dirty="0" smtClean="0"/>
              <a:t>Observations de consultations de diagnostic prénatal, d’échographie, de génétique, de pédiatrie prénatale</a:t>
            </a:r>
          </a:p>
          <a:p>
            <a:r>
              <a:rPr lang="fr-FR" sz="2800" dirty="0" smtClean="0"/>
              <a:t>Entretien avec des praticiens, observation de séances de travail et de réunion pluridisciplinaires</a:t>
            </a:r>
          </a:p>
          <a:p>
            <a:r>
              <a:rPr lang="fr-FR" sz="2800" dirty="0" smtClean="0"/>
              <a:t>Entre 2009 et 2011 dans des centres spécialisés en France (</a:t>
            </a:r>
            <a:r>
              <a:rPr lang="fr-FR" sz="2800" dirty="0" err="1" smtClean="0"/>
              <a:t>I.Ville</a:t>
            </a:r>
            <a:r>
              <a:rPr lang="fr-FR" sz="2800" dirty="0" smtClean="0"/>
              <a:t>) et au Brésil (V. Mirlesse)</a:t>
            </a:r>
          </a:p>
          <a:p>
            <a:r>
              <a:rPr lang="fr-FR" sz="2800" dirty="0" smtClean="0"/>
              <a:t>Analyse de contenu des données retranscrites et traduites</a:t>
            </a:r>
          </a:p>
          <a:p>
            <a:r>
              <a:rPr lang="fr-FR" sz="2800" dirty="0" smtClean="0"/>
              <a:t>Pathologies malformatives non </a:t>
            </a:r>
            <a:r>
              <a:rPr lang="fr-FR" sz="2800" dirty="0"/>
              <a:t>létales</a:t>
            </a:r>
          </a:p>
          <a:p>
            <a:endParaRPr lang="fr-FR" sz="2800" dirty="0" smtClean="0"/>
          </a:p>
          <a:p>
            <a:endParaRPr lang="fr-FR" sz="2800" dirty="0"/>
          </a:p>
          <a:p>
            <a:pPr lvl="1"/>
            <a:endParaRPr lang="fr-FR" dirty="0" smtClean="0"/>
          </a:p>
        </p:txBody>
      </p:sp>
      <p:sp>
        <p:nvSpPr>
          <p:cNvPr id="6" name="Rectangle 5"/>
          <p:cNvSpPr/>
          <p:nvPr/>
        </p:nvSpPr>
        <p:spPr>
          <a:xfrm>
            <a:off x="203200" y="274638"/>
            <a:ext cx="8572500" cy="118586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6229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Documents and Settings\Véronique Mirlesse\Mes documents\ImagVM\IMAGES\APERT_2.JPG"/>
          <p:cNvPicPr>
            <a:picLocks noChangeAspect="1" noChangeArrowheads="1"/>
          </p:cNvPicPr>
          <p:nvPr/>
        </p:nvPicPr>
        <p:blipFill>
          <a:blip r:embed="rId2">
            <a:alphaModFix amt="15000"/>
            <a:extLst>
              <a:ext uri="{28A0092B-C50C-407E-A947-70E740481C1C}">
                <a14:useLocalDpi xmlns:a14="http://schemas.microsoft.com/office/drawing/2010/main" val="0"/>
              </a:ext>
            </a:extLst>
          </a:blip>
          <a:srcRect l="15625" t="15625" r="17188" b="12500"/>
          <a:stretch>
            <a:fillRect/>
          </a:stretch>
        </p:blipFill>
        <p:spPr bwMode="auto">
          <a:xfrm>
            <a:off x="0" y="44301"/>
            <a:ext cx="9144000" cy="687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re 1"/>
          <p:cNvSpPr txBox="1">
            <a:spLocks/>
          </p:cNvSpPr>
          <p:nvPr/>
        </p:nvSpPr>
        <p:spPr>
          <a:xfrm>
            <a:off x="178877" y="363538"/>
            <a:ext cx="8720283" cy="1058862"/>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3200" dirty="0" smtClean="0"/>
              <a:t>Rappel du contexte périnatal</a:t>
            </a:r>
          </a:p>
          <a:p>
            <a:r>
              <a:rPr lang="fr-FR" sz="3200" dirty="0" smtClean="0"/>
              <a:t> France </a:t>
            </a:r>
            <a:r>
              <a:rPr lang="fr-FR" sz="3200" dirty="0"/>
              <a:t>et </a:t>
            </a:r>
            <a:r>
              <a:rPr lang="fr-FR" sz="3200" dirty="0" smtClean="0"/>
              <a:t>Brésil</a:t>
            </a:r>
            <a:endParaRPr lang="fr-FR" sz="3200" dirty="0"/>
          </a:p>
        </p:txBody>
      </p:sp>
      <p:sp>
        <p:nvSpPr>
          <p:cNvPr id="5" name="Espace réservé du contenu 2"/>
          <p:cNvSpPr txBox="1">
            <a:spLocks/>
          </p:cNvSpPr>
          <p:nvPr/>
        </p:nvSpPr>
        <p:spPr>
          <a:xfrm>
            <a:off x="178877" y="1663700"/>
            <a:ext cx="8720283" cy="4622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2800" u="sng" dirty="0" smtClean="0"/>
              <a:t>France (800 000 naissances annuelles):</a:t>
            </a:r>
          </a:p>
          <a:p>
            <a:pPr marL="0" indent="0">
              <a:buNone/>
            </a:pPr>
            <a:endParaRPr lang="fr-FR" sz="2800" u="sng" dirty="0" smtClean="0"/>
          </a:p>
          <a:p>
            <a:pPr lvl="1"/>
            <a:r>
              <a:rPr lang="fr-FR" sz="2400" dirty="0" smtClean="0"/>
              <a:t>Mortalité maternelle 8/100 000, néonatale 9/1000</a:t>
            </a:r>
          </a:p>
          <a:p>
            <a:pPr lvl="1"/>
            <a:r>
              <a:rPr lang="fr-FR" sz="2400" dirty="0" smtClean="0"/>
              <a:t>Dépistage prénatal en routine lors du suivi de grossesse</a:t>
            </a:r>
          </a:p>
          <a:p>
            <a:pPr lvl="1"/>
            <a:r>
              <a:rPr lang="fr-FR" sz="2400" dirty="0"/>
              <a:t>Législation sur l’interruption de grossesse (1975)</a:t>
            </a:r>
          </a:p>
          <a:p>
            <a:pPr lvl="1"/>
            <a:r>
              <a:rPr lang="fr-FR" sz="2400" dirty="0" smtClean="0"/>
              <a:t>Prise en charge comptable des soins</a:t>
            </a:r>
          </a:p>
          <a:p>
            <a:pPr lvl="1"/>
            <a:r>
              <a:rPr lang="fr-FR" sz="2400" dirty="0" smtClean="0"/>
              <a:t>Centres pluridisciplinaires de diagnostic prénatal /Agence de biomédecine</a:t>
            </a:r>
          </a:p>
          <a:p>
            <a:pPr lvl="1"/>
            <a:r>
              <a:rPr lang="fr-FR" sz="2400" dirty="0" smtClean="0"/>
              <a:t>Obligation d’information et délais de réflexion (Loi bioéthique 2011)</a:t>
            </a:r>
          </a:p>
        </p:txBody>
      </p:sp>
      <p:sp>
        <p:nvSpPr>
          <p:cNvPr id="6" name="Rectangle 5"/>
          <p:cNvSpPr/>
          <p:nvPr/>
        </p:nvSpPr>
        <p:spPr>
          <a:xfrm>
            <a:off x="203200" y="274638"/>
            <a:ext cx="8572500" cy="116046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0227468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2728</TotalTime>
  <Words>1262</Words>
  <Application>Microsoft Macintosh PowerPoint</Application>
  <PresentationFormat>Présentation à l'écran (4:3)</PresentationFormat>
  <Paragraphs>151</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Anticipation du handicap durant les consultations de diagnostic prénatal  en France et au Brésil</vt:lpstr>
      <vt:lpstr>Interroger les société contemporaines à la lumière du handicap – Alter 2015</vt:lpstr>
      <vt:lpstr>Anticipation du handicap durant les consultations de diagnostic prénatal en France et au Brésil</vt:lpstr>
      <vt:lpstr>Diagnostic prénatal (DPN) et  médecine foetale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Anticipation du handicap durant les consultations de diagnostic prénatal en France et au Brésil</vt:lpstr>
      <vt:lpstr>Bibliographie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Anticipation du handicap durant les consultations de diagnostic prénatal en France et au Brésil</dc:title>
  <dc:creator>Véronique Mirlesse</dc:creator>
  <cp:lastModifiedBy>Véronique Mirlesse</cp:lastModifiedBy>
  <cp:revision>79</cp:revision>
  <dcterms:created xsi:type="dcterms:W3CDTF">2015-06-27T06:56:22Z</dcterms:created>
  <dcterms:modified xsi:type="dcterms:W3CDTF">2015-09-13T09:41:19Z</dcterms:modified>
</cp:coreProperties>
</file>