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8" r:id="rId3"/>
    <p:sldId id="344" r:id="rId4"/>
    <p:sldId id="341" r:id="rId5"/>
    <p:sldId id="388" r:id="rId6"/>
    <p:sldId id="389" r:id="rId7"/>
    <p:sldId id="392" r:id="rId8"/>
    <p:sldId id="343" r:id="rId9"/>
    <p:sldId id="393" r:id="rId10"/>
    <p:sldId id="320" r:id="rId11"/>
    <p:sldId id="346" r:id="rId12"/>
    <p:sldId id="365" r:id="rId13"/>
    <p:sldId id="366" r:id="rId14"/>
    <p:sldId id="367" r:id="rId15"/>
    <p:sldId id="394" r:id="rId16"/>
    <p:sldId id="368" r:id="rId17"/>
    <p:sldId id="371" r:id="rId18"/>
    <p:sldId id="372" r:id="rId19"/>
    <p:sldId id="369" r:id="rId20"/>
    <p:sldId id="374" r:id="rId21"/>
    <p:sldId id="375" r:id="rId22"/>
    <p:sldId id="376" r:id="rId23"/>
    <p:sldId id="347" r:id="rId24"/>
    <p:sldId id="395" r:id="rId25"/>
    <p:sldId id="396" r:id="rId26"/>
    <p:sldId id="397" r:id="rId27"/>
    <p:sldId id="385" r:id="rId28"/>
    <p:sldId id="379" r:id="rId29"/>
    <p:sldId id="398" r:id="rId30"/>
    <p:sldId id="336" r:id="rId31"/>
    <p:sldId id="390" r:id="rId3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82"/>
    <a:srgbClr val="2C65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/>
  </p:normalViewPr>
  <p:slideViewPr>
    <p:cSldViewPr>
      <p:cViewPr>
        <p:scale>
          <a:sx n="75" d="100"/>
          <a:sy n="75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5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mprego%20PCDI\Excel\Gr&#225;ficos%20inqu&#233;rito%20aos%20trabalhadores%20Ingl&#234;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mprego%20PCDI\Excel\Gr&#225;ficos%20Rel%20Preliminar%20emprego%20DEF%20v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mprego%20PCDI\Excel\Gr&#225;ficos%20inqu&#233;rito%20aos%20trabalhadores%20Ingl&#234;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mprego%20PCDI\Excel\Gr&#225;ficos%20inqu&#233;rito%20aos%20trabalhadores%20(version%20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mprego%20PCDI\Excel\Gr&#225;ficos%20inqu&#233;rito%20aos%20trabalhadores%20(version%201)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emprego%20PCDI\Excel\Gr&#225;ficos%20Rel%20Preliminar%20emprego%20DEF%20v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mprego%20PCDI\Excel\Gr&#225;ficos%20Rel%20Preliminar%20emprego%20DEF%20v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mprego%20PCDI\Excel\Gr&#225;ficos%20Rel%20Preliminar%20emprego%20DEF%20v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mprego%20PCDI\Excel\Gr&#225;ficos%20Rel%20Preliminar%20emprego%20DEF%20v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mprego%20PCDI\Excel\Gr&#225;ficos%20Rel%20Preliminar%20emprego%20DEF%20v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13156999125109403"/>
          <c:y val="6.712962962962972E-2"/>
          <c:w val="0.50555555555555598"/>
          <c:h val="0.84259259259259311"/>
        </c:manualLayout>
      </c:layout>
      <c:pieChart>
        <c:varyColors val="1"/>
        <c:ser>
          <c:idx val="0"/>
          <c:order val="0"/>
          <c:dPt>
            <c:idx val="2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-5.0670384951881113E-3"/>
                  <c:y val="1.598899095946341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8.5446194225721733E-3"/>
                  <c:y val="-2.0102799650043704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0.14756681977252903"/>
                  <c:y val="-2.1051326917468614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4.3691819772528423E-2"/>
                  <c:y val="3.6485126859142597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5.560104986876642E-2"/>
                  <c:y val="2.7666229221347302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t-PT"/>
              </a:p>
            </c:txPr>
            <c:showVal val="1"/>
            <c:showLeaderLines val="1"/>
          </c:dLbls>
          <c:cat>
            <c:strRef>
              <c:f>Folha1!$D$3:$D$7</c:f>
              <c:strCache>
                <c:ptCount val="5"/>
                <c:pt idx="0">
                  <c:v>21-30 years</c:v>
                </c:pt>
                <c:pt idx="1">
                  <c:v>31-40 years</c:v>
                </c:pt>
                <c:pt idx="2">
                  <c:v>41-50 years</c:v>
                </c:pt>
                <c:pt idx="3">
                  <c:v>51-60 years</c:v>
                </c:pt>
                <c:pt idx="4">
                  <c:v>&gt; 60 years</c:v>
                </c:pt>
              </c:strCache>
            </c:strRef>
          </c:cat>
          <c:val>
            <c:numRef>
              <c:f>Folha1!$E$3:$E$7</c:f>
              <c:numCache>
                <c:formatCode>####.0%</c:formatCode>
                <c:ptCount val="5"/>
                <c:pt idx="0">
                  <c:v>7.0000000000000007E-2</c:v>
                </c:pt>
                <c:pt idx="1">
                  <c:v>0.26</c:v>
                </c:pt>
                <c:pt idx="2">
                  <c:v>0.35000000000000003</c:v>
                </c:pt>
                <c:pt idx="3">
                  <c:v>0.27</c:v>
                </c:pt>
                <c:pt idx="4">
                  <c:v>5.000000000000001E-2</c:v>
                </c:pt>
              </c:numCache>
            </c:numRef>
          </c:val>
        </c:ser>
        <c:dLbls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425595437933513"/>
          <c:y val="7.323095052930631E-2"/>
          <c:w val="0.24320610034116405"/>
          <c:h val="0.47560357050274804"/>
        </c:manualLayout>
      </c:layout>
      <c:txPr>
        <a:bodyPr/>
        <a:lstStyle/>
        <a:p>
          <a:pPr>
            <a:defRPr sz="1400"/>
          </a:pPr>
          <a:endParaRPr lang="pt-PT"/>
        </a:p>
      </c:txPr>
    </c:legend>
    <c:plotVisOnly val="1"/>
    <c:dispBlanksAs val="zero"/>
  </c:chart>
  <c:spPr>
    <a:solidFill>
      <a:schemeClr val="bg1"/>
    </a:solidFill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/>
      <c:pieChart>
        <c:varyColors val="1"/>
        <c:ser>
          <c:idx val="0"/>
          <c:order val="0"/>
          <c:dPt>
            <c:idx val="3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3.385006561679791E-2"/>
                  <c:y val="3.5398075240594906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3,9%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146952974628171"/>
                  <c:y val="-4.0854111986001806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7</a:t>
                    </a:r>
                    <a:r>
                      <a:rPr lang="en-US"/>
                      <a:t>2,8%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,0%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2.0756014873140806E-2"/>
                  <c:y val="5.2329396325459313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1,3%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pt-PT"/>
              </a:p>
            </c:txPr>
            <c:showVal val="1"/>
            <c:showLeaderLines val="1"/>
          </c:dLbls>
          <c:cat>
            <c:strRef>
              <c:f>'integração profissional'!$A$154:$A$157</c:f>
              <c:strCache>
                <c:ptCount val="4"/>
                <c:pt idx="0">
                  <c:v>Very productive</c:v>
                </c:pt>
                <c:pt idx="1">
                  <c:v>Productive</c:v>
                </c:pt>
                <c:pt idx="2">
                  <c:v>Unproductive</c:v>
                </c:pt>
                <c:pt idx="3">
                  <c:v>Do not know / no answer</c:v>
                </c:pt>
              </c:strCache>
            </c:strRef>
          </c:cat>
          <c:val>
            <c:numRef>
              <c:f>'integração profissional'!$B$154:$B$157</c:f>
              <c:numCache>
                <c:formatCode>0.0</c:formatCode>
                <c:ptCount val="4"/>
                <c:pt idx="0">
                  <c:v>13.9</c:v>
                </c:pt>
                <c:pt idx="1">
                  <c:v>72.8</c:v>
                </c:pt>
                <c:pt idx="2">
                  <c:v>2</c:v>
                </c:pt>
                <c:pt idx="3">
                  <c:v>11.3</c:v>
                </c:pt>
              </c:numCache>
            </c:numRef>
          </c:val>
        </c:ser>
        <c:dLbls/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pt-PT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23702031602708801"/>
          <c:y val="4.8761569277524508E-2"/>
          <c:w val="0.50230791573588496"/>
          <c:h val="0.8212073490813638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B0F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206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253354899486321E-2"/>
                  <c:y val="-2.9237057442122907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0"/>
                      <a:t>M</a:t>
                    </a:r>
                    <a:r>
                      <a:rPr lang="en-US" b="0"/>
                      <a:t>ale
58,8%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1.2648430232902602E-2"/>
                  <c:y val="-7.934602601919350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i="0"/>
                      <a:t>F</a:t>
                    </a:r>
                    <a:r>
                      <a:rPr lang="en-US" b="0" i="0"/>
                      <a:t>emale
41,2%</a:t>
                    </a:r>
                  </a:p>
                </c:rich>
              </c:tx>
              <c:dLblPos val="bestFit"/>
              <c:showCatName val="1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pt-PT"/>
              </a:p>
            </c:txPr>
            <c:showCatName val="1"/>
            <c:showPercent val="1"/>
            <c:showLeaderLines val="1"/>
          </c:dLbls>
          <c:cat>
            <c:strRef>
              <c:f>Folha1!$M$3:$M$4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Folha1!$N$3:$N$4</c:f>
              <c:numCache>
                <c:formatCode>General</c:formatCode>
                <c:ptCount val="2"/>
                <c:pt idx="0">
                  <c:v>58.8</c:v>
                </c:pt>
                <c:pt idx="1">
                  <c:v>41.2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solidFill>
      <a:schemeClr val="bg1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P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autoTitleDeleted val="1"/>
    <c:plotArea>
      <c:layout/>
      <c:pieChart>
        <c:varyColors val="1"/>
        <c:ser>
          <c:idx val="0"/>
          <c:order val="0"/>
          <c:tx>
            <c:strRef>
              <c:f>Inglês!$C$4</c:f>
              <c:strCache>
                <c:ptCount val="1"/>
                <c:pt idx="0">
                  <c:v>Very difficult or can not do</c:v>
                </c:pt>
              </c:strCache>
            </c:strRef>
          </c:tx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2.1129483814523207E-2"/>
                  <c:y val="3.7846310877807003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1,3%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2.4130577427821601E-3"/>
                  <c:y val="2.4317220764071206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3,75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7.9406933508311614E-2"/>
                  <c:y val="-6.4239574219889212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5,2%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1.9899059492563501E-2"/>
                  <c:y val="2.295567220764071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7</a:t>
                    </a:r>
                    <a:r>
                      <a:rPr lang="en-US"/>
                      <a:t>,6%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1.8141294838145201E-2"/>
                  <c:y val="-5.2602799650043911E-4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,8%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2.34962817147856E-2"/>
                  <c:y val="1.3688393117527002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6</a:t>
                    </a:r>
                    <a:r>
                      <a:rPr lang="en-US"/>
                      <a:t>,4%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pt-PT"/>
              </a:p>
            </c:txPr>
            <c:showVal val="1"/>
            <c:showLeaderLines val="1"/>
          </c:dLbls>
          <c:cat>
            <c:strRef>
              <c:f>Inglês!$B$5:$B$10</c:f>
              <c:strCache>
                <c:ptCount val="6"/>
                <c:pt idx="0">
                  <c:v>Difficulty seeing even with glasses or contact lenses</c:v>
                </c:pt>
                <c:pt idx="1">
                  <c:v>Difficulty hearing, even using hearing aid</c:v>
                </c:pt>
                <c:pt idx="2">
                  <c:v>Difficulty walking or climbing stairs</c:v>
                </c:pt>
                <c:pt idx="3">
                  <c:v>Difficulties of memory or concentration</c:v>
                </c:pt>
                <c:pt idx="4">
                  <c:v>Difficulty bathing or dress himself</c:v>
                </c:pt>
                <c:pt idx="5">
                  <c:v>Difficult to understand others or to make himself understood</c:v>
                </c:pt>
              </c:strCache>
            </c:strRef>
          </c:cat>
          <c:val>
            <c:numRef>
              <c:f>Inglês!$C$5:$C$10</c:f>
              <c:numCache>
                <c:formatCode>General</c:formatCode>
                <c:ptCount val="6"/>
                <c:pt idx="0">
                  <c:v>21.3</c:v>
                </c:pt>
                <c:pt idx="1">
                  <c:v>13.7</c:v>
                </c:pt>
                <c:pt idx="2">
                  <c:v>45.2</c:v>
                </c:pt>
                <c:pt idx="3">
                  <c:v>7.6</c:v>
                </c:pt>
                <c:pt idx="4">
                  <c:v>5.8</c:v>
                </c:pt>
                <c:pt idx="5">
                  <c:v>6.3999999999999986</c:v>
                </c:pt>
              </c:numCache>
            </c:numRef>
          </c:val>
        </c:ser>
        <c:dLbls/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pt-PT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3.25251531058618E-2"/>
          <c:y val="0.15873200229956702"/>
          <c:w val="0.54979833770778708"/>
          <c:h val="0.6374471864158181"/>
        </c:manualLayout>
      </c:layout>
      <c:pieChart>
        <c:varyColors val="1"/>
        <c:ser>
          <c:idx val="0"/>
          <c:order val="0"/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chemeClr val="bg1">
                  <a:lumMod val="75000"/>
                </a:schemeClr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0406167979002601E-2"/>
                  <c:y val="-5.4590626094405612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4</a:t>
                    </a:r>
                    <a:r>
                      <a:rPr lang="en-US"/>
                      <a:t>,1%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8391185476815397E-2"/>
                  <c:y val="4.040725768515151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1</a:t>
                    </a:r>
                    <a:r>
                      <a:rPr lang="en-US"/>
                      <a:t>6,7%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2.0603565179352603E-2"/>
                  <c:y val="-5.728630294386681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1</a:t>
                    </a:r>
                    <a:r>
                      <a:rPr lang="en-US"/>
                      <a:t>0,6%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9.143700787401567E-3"/>
                  <c:y val="2.8874173260255105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3</a:t>
                    </a:r>
                    <a:r>
                      <a:rPr lang="en-US"/>
                      <a:t>,5%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1.4896872265966804E-2"/>
                  <c:y val="4.770054707278150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2</a:t>
                    </a:r>
                    <a:r>
                      <a:rPr lang="en-US"/>
                      <a:t>7,1%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8.8016185476815379E-3"/>
                  <c:y val="-0.11876624728562105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3</a:t>
                    </a:r>
                    <a:r>
                      <a:rPr lang="en-US"/>
                      <a:t>5,2%</a:t>
                    </a:r>
                  </a:p>
                </c:rich>
              </c:tx>
              <c:showVal val="1"/>
            </c:dLbl>
            <c:dLbl>
              <c:idx val="6"/>
              <c:layout>
                <c:manualLayout>
                  <c:x val="5.4330708661417312E-3"/>
                  <c:y val="1.2809917250582102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2</a:t>
                    </a:r>
                    <a:r>
                      <a:rPr lang="en-US"/>
                      <a:t>,8%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t-PT"/>
              </a:p>
            </c:txPr>
            <c:showVal val="1"/>
            <c:showLeaderLines val="1"/>
          </c:dLbls>
          <c:cat>
            <c:strRef>
              <c:f>Inglês!$B$34:$B$40</c:f>
              <c:strCache>
                <c:ptCount val="7"/>
                <c:pt idx="0">
                  <c:v>Mental / development functions</c:v>
                </c:pt>
                <c:pt idx="1">
                  <c:v>Vision functions</c:v>
                </c:pt>
                <c:pt idx="2">
                  <c:v>Auditive functions</c:v>
                </c:pt>
                <c:pt idx="3">
                  <c:v>Other sensory functions</c:v>
                </c:pt>
                <c:pt idx="4">
                  <c:v>Internal body system / Organs</c:v>
                </c:pt>
                <c:pt idx="5">
                  <c:v>Functions of the joints of muscles, bones (movement)</c:v>
                </c:pt>
                <c:pt idx="6">
                  <c:v>Functions of the skin and related structures</c:v>
                </c:pt>
              </c:strCache>
            </c:strRef>
          </c:cat>
          <c:val>
            <c:numRef>
              <c:f>Inglês!$C$34:$C$40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16.7</c:v>
                </c:pt>
                <c:pt idx="2">
                  <c:v>10.6</c:v>
                </c:pt>
                <c:pt idx="3">
                  <c:v>3.5</c:v>
                </c:pt>
                <c:pt idx="4">
                  <c:v>27.1</c:v>
                </c:pt>
                <c:pt idx="5">
                  <c:v>35.200000000000003</c:v>
                </c:pt>
                <c:pt idx="6">
                  <c:v>2.8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5373753280840019"/>
          <c:y val="0"/>
          <c:w val="0.32959580052493404"/>
          <c:h val="1"/>
        </c:manualLayout>
      </c:layout>
      <c:txPr>
        <a:bodyPr/>
        <a:lstStyle/>
        <a:p>
          <a:pPr>
            <a:defRPr sz="1400"/>
          </a:pPr>
          <a:endParaRPr lang="pt-PT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27220630372492804"/>
          <c:y val="2.9185867895545402E-2"/>
          <c:w val="0.70630372492836691"/>
          <c:h val="0.82795823126414914"/>
        </c:manualLayout>
      </c:layout>
      <c:barChart>
        <c:barDir val="bar"/>
        <c:grouping val="clustered"/>
        <c:ser>
          <c:idx val="0"/>
          <c:order val="0"/>
          <c:tx>
            <c:strRef>
              <c:f>Caracterização!$C$103</c:f>
              <c:strCache>
                <c:ptCount val="1"/>
                <c:pt idx="0">
                  <c:v>Works with disabilities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pt-PT"/>
              </a:p>
            </c:txPr>
            <c:showVal val="1"/>
          </c:dLbls>
          <c:cat>
            <c:strRef>
              <c:f>Caracterização!$B$104:$B$110</c:f>
              <c:strCache>
                <c:ptCount val="7"/>
                <c:pt idx="0">
                  <c:v>With no educational qualifications</c:v>
                </c:pt>
                <c:pt idx="1">
                  <c:v>1st cycle</c:v>
                </c:pt>
                <c:pt idx="2">
                  <c:v>2nd cycle</c:v>
                </c:pt>
                <c:pt idx="3">
                  <c:v>3rd cycle</c:v>
                </c:pt>
                <c:pt idx="4">
                  <c:v>Secondary education</c:v>
                </c:pt>
                <c:pt idx="5">
                  <c:v>Higher education</c:v>
                </c:pt>
                <c:pt idx="6">
                  <c:v>Other</c:v>
                </c:pt>
              </c:strCache>
            </c:strRef>
          </c:cat>
          <c:val>
            <c:numRef>
              <c:f>Caracterização!$C$104:$C$110</c:f>
              <c:numCache>
                <c:formatCode>General</c:formatCode>
                <c:ptCount val="7"/>
                <c:pt idx="0">
                  <c:v>9.9</c:v>
                </c:pt>
                <c:pt idx="1">
                  <c:v>19.8</c:v>
                </c:pt>
                <c:pt idx="2">
                  <c:v>10.9</c:v>
                </c:pt>
                <c:pt idx="3" formatCode="0.0">
                  <c:v>18.7</c:v>
                </c:pt>
                <c:pt idx="4" formatCode="0.0">
                  <c:v>21.9</c:v>
                </c:pt>
                <c:pt idx="5" formatCode="0.0">
                  <c:v>14.4</c:v>
                </c:pt>
                <c:pt idx="6" formatCode="0.0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Caracterização!$D$103</c:f>
              <c:strCache>
                <c:ptCount val="1"/>
                <c:pt idx="0">
                  <c:v>Works in general</c:v>
                </c:pt>
              </c:strCache>
            </c:strRef>
          </c:tx>
          <c:spPr>
            <a:solidFill>
              <a:srgbClr val="003366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pt-PT"/>
              </a:p>
            </c:txPr>
            <c:showVal val="1"/>
          </c:dLbls>
          <c:cat>
            <c:strRef>
              <c:f>Caracterização!$B$104:$B$110</c:f>
              <c:strCache>
                <c:ptCount val="7"/>
                <c:pt idx="0">
                  <c:v>With no educational qualifications</c:v>
                </c:pt>
                <c:pt idx="1">
                  <c:v>1st cycle</c:v>
                </c:pt>
                <c:pt idx="2">
                  <c:v>2nd cycle</c:v>
                </c:pt>
                <c:pt idx="3">
                  <c:v>3rd cycle</c:v>
                </c:pt>
                <c:pt idx="4">
                  <c:v>Secondary education</c:v>
                </c:pt>
                <c:pt idx="5">
                  <c:v>Higher education</c:v>
                </c:pt>
                <c:pt idx="6">
                  <c:v>Other</c:v>
                </c:pt>
              </c:strCache>
            </c:strRef>
          </c:cat>
          <c:val>
            <c:numRef>
              <c:f>Caracterização!$D$104:$D$110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16.5</c:v>
                </c:pt>
                <c:pt idx="2">
                  <c:v>15.2</c:v>
                </c:pt>
                <c:pt idx="3">
                  <c:v>22.3</c:v>
                </c:pt>
                <c:pt idx="4">
                  <c:v>25.8</c:v>
                </c:pt>
                <c:pt idx="5">
                  <c:v>18.3</c:v>
                </c:pt>
                <c:pt idx="6">
                  <c:v>0.8</c:v>
                </c:pt>
              </c:numCache>
            </c:numRef>
          </c:val>
        </c:ser>
        <c:dLbls/>
        <c:axId val="74273152"/>
        <c:axId val="74274688"/>
      </c:barChart>
      <c:catAx>
        <c:axId val="7427315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/>
            </a:pPr>
            <a:endParaRPr lang="pt-PT"/>
          </a:p>
        </c:txPr>
        <c:crossAx val="74274688"/>
        <c:crosses val="autoZero"/>
        <c:auto val="1"/>
        <c:lblAlgn val="ctr"/>
        <c:lblOffset val="100"/>
        <c:tickLblSkip val="1"/>
        <c:tickMarkSkip val="1"/>
      </c:catAx>
      <c:valAx>
        <c:axId val="74274688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pt-PT" sz="1200"/>
                  <a:t>%</a:t>
                </a:r>
              </a:p>
            </c:rich>
          </c:tx>
          <c:layout>
            <c:manualLayout>
              <c:xMode val="edge"/>
              <c:yMode val="edge"/>
              <c:x val="0.60968405773844114"/>
              <c:y val="0.885838369005697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/>
            </a:pPr>
            <a:endParaRPr lang="pt-PT"/>
          </a:p>
        </c:txPr>
        <c:crossAx val="7427315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5085967814275809"/>
          <c:y val="0.95493838043759993"/>
          <c:w val="0.56259001057495706"/>
          <c:h val="3.6866366347629798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/>
          </a:pPr>
          <a:endParaRPr lang="pt-PT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PT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14350813228321202"/>
          <c:y val="9.5854922279793101E-2"/>
          <c:w val="0.71298484769278614"/>
          <c:h val="0.81088082901554404"/>
        </c:manualLayout>
      </c:layout>
      <c:doughnutChart>
        <c:varyColors val="1"/>
        <c:ser>
          <c:idx val="0"/>
          <c:order val="0"/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206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explosion val="6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20956719817767705"/>
                  <c:y val="9.6718480138169319E-2"/>
                </c:manualLayout>
              </c:layout>
              <c:showCatName val="1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PT"/>
              </a:p>
            </c:txPr>
            <c:showCatName val="1"/>
            <c:showPercent val="1"/>
          </c:dLbls>
          <c:cat>
            <c:strRef>
              <c:f>'integração profissional'!$A$70:$A$71</c:f>
              <c:strCache>
                <c:ptCount val="2"/>
                <c:pt idx="0">
                  <c:v>Good integration</c:v>
                </c:pt>
                <c:pt idx="1">
                  <c:v>Some problems</c:v>
                </c:pt>
              </c:strCache>
            </c:strRef>
          </c:cat>
          <c:val>
            <c:numRef>
              <c:f>'integração profissional'!$B$70:$B$71</c:f>
              <c:numCache>
                <c:formatCode>General</c:formatCode>
                <c:ptCount val="2"/>
                <c:pt idx="0">
                  <c:v>90.1</c:v>
                </c:pt>
                <c:pt idx="1">
                  <c:v>9.9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P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26805555555555599"/>
          <c:y val="0.196759259259259"/>
          <c:w val="0.46388888888889013"/>
          <c:h val="0.77314814814814914"/>
        </c:manualLayout>
      </c:layout>
      <c:pieChart>
        <c:varyColors val="1"/>
        <c:ser>
          <c:idx val="0"/>
          <c:order val="0"/>
          <c:explosion val="8"/>
          <c:dLbls>
            <c:dLbl>
              <c:idx val="0"/>
              <c:layout>
                <c:manualLayout>
                  <c:x val="0.19540485564304499"/>
                  <c:y val="-7.585629921259849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G</a:t>
                    </a:r>
                    <a:r>
                      <a:rPr lang="en-US"/>
                      <a:t>ood integration; 93,9%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8.8952099737533014E-2"/>
                  <c:y val="3.0479002624672003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S</a:t>
                    </a:r>
                    <a:r>
                      <a:rPr lang="en-US"/>
                      <a:t>ome problems; 5,5%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4.6671697287839112E-2"/>
                  <c:y val="1.388888888888890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D</a:t>
                    </a:r>
                    <a:r>
                      <a:rPr lang="en-US"/>
                      <a:t>ifficult (many problems); 0,6%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/>
                </a:pPr>
                <a:endParaRPr lang="pt-PT"/>
              </a:p>
            </c:txPr>
            <c:showVal val="1"/>
            <c:showCatName val="1"/>
            <c:showLeaderLines val="1"/>
          </c:dLbls>
          <c:cat>
            <c:strRef>
              <c:f>'integração profissional'!$A$75:$A$77</c:f>
              <c:strCache>
                <c:ptCount val="3"/>
                <c:pt idx="0">
                  <c:v>Good integration</c:v>
                </c:pt>
                <c:pt idx="1">
                  <c:v>Some problems</c:v>
                </c:pt>
                <c:pt idx="2">
                  <c:v>Difficult (many problems)</c:v>
                </c:pt>
              </c:strCache>
            </c:strRef>
          </c:cat>
          <c:val>
            <c:numRef>
              <c:f>'integração profissional'!$B$75:$B$77</c:f>
              <c:numCache>
                <c:formatCode>General</c:formatCode>
                <c:ptCount val="3"/>
                <c:pt idx="0">
                  <c:v>93.9</c:v>
                </c:pt>
                <c:pt idx="1">
                  <c:v>5.5</c:v>
                </c:pt>
                <c:pt idx="2">
                  <c:v>0.60000000000000009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16341463414634205"/>
          <c:y val="0.18652849740932706"/>
          <c:w val="0.63902439024390312"/>
          <c:h val="0.6787564766839392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3333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206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CCFFFF"/>
                  </a:gs>
                  <a:gs pos="100000">
                    <a:srgbClr val="33CCCC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25814250048012194"/>
                  <c:y val="1.0362694300518201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8845400422508202"/>
                  <c:y val="-5.4893993173133308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3.7398373983739908E-2"/>
                  <c:y val="3.4542314335060408E-2"/>
                </c:manualLayout>
              </c:layout>
              <c:dLblPos val="bestFit"/>
              <c:showCatName val="1"/>
              <c:showPercent val="1"/>
            </c:dLbl>
            <c:dLbl>
              <c:idx val="3"/>
              <c:delete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PT"/>
              </a:p>
            </c:txPr>
            <c:showCatName val="1"/>
            <c:showPercent val="1"/>
            <c:showLeaderLines val="1"/>
          </c:dLbls>
          <c:cat>
            <c:strRef>
              <c:f>'integração profissional'!$A$98:$A$101</c:f>
              <c:strCache>
                <c:ptCount val="3"/>
                <c:pt idx="0">
                  <c:v>More often than workers without disabilities</c:v>
                </c:pt>
                <c:pt idx="1">
                  <c:v>As often as employees without disabilities</c:v>
                </c:pt>
                <c:pt idx="2">
                  <c:v>Less often than workers without disabilities</c:v>
                </c:pt>
              </c:strCache>
            </c:strRef>
          </c:cat>
          <c:val>
            <c:numRef>
              <c:f>'integração profissional'!$B$98:$B$101</c:f>
              <c:numCache>
                <c:formatCode>0.0</c:formatCode>
                <c:ptCount val="4"/>
                <c:pt idx="0">
                  <c:v>5</c:v>
                </c:pt>
                <c:pt idx="1">
                  <c:v>78.3</c:v>
                </c:pt>
                <c:pt idx="2">
                  <c:v>16.7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PT"/>
              </a:p>
            </c:txPr>
            <c:showCatName val="1"/>
            <c:showPercent val="1"/>
            <c:showLeaderLines val="1"/>
          </c:dLbls>
          <c:cat>
            <c:strRef>
              <c:f>'integração profissional'!$A$98:$A$101</c:f>
              <c:strCache>
                <c:ptCount val="3"/>
                <c:pt idx="0">
                  <c:v>More often than workers without disabilities</c:v>
                </c:pt>
                <c:pt idx="1">
                  <c:v>As often as employees without disabilities</c:v>
                </c:pt>
                <c:pt idx="2">
                  <c:v>Less often than workers without disabilities</c:v>
                </c:pt>
              </c:strCache>
            </c:strRef>
          </c:cat>
          <c:val>
            <c:numRef>
              <c:f>'integração profissional'!$B$98:$B$101</c:f>
              <c:numCache>
                <c:formatCode>0.0</c:formatCode>
                <c:ptCount val="4"/>
                <c:pt idx="0">
                  <c:v>5</c:v>
                </c:pt>
                <c:pt idx="1">
                  <c:v>78.3</c:v>
                </c:pt>
                <c:pt idx="2">
                  <c:v>16.7</c:v>
                </c:pt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PT"/>
              </a:p>
            </c:txPr>
            <c:showCatName val="1"/>
            <c:showPercent val="1"/>
            <c:showLeaderLines val="1"/>
          </c:dLbls>
          <c:cat>
            <c:strRef>
              <c:f>'integração profissional'!$A$98:$A$101</c:f>
              <c:strCache>
                <c:ptCount val="3"/>
                <c:pt idx="0">
                  <c:v>More often than workers without disabilities</c:v>
                </c:pt>
                <c:pt idx="1">
                  <c:v>As often as employees without disabilities</c:v>
                </c:pt>
                <c:pt idx="2">
                  <c:v>Less often than workers without disabilities</c:v>
                </c:pt>
              </c:strCache>
            </c:strRef>
          </c:cat>
          <c:val>
            <c:numRef>
              <c:f>'integração profissional'!$B$98:$B$101</c:f>
              <c:numCache>
                <c:formatCode>0.0</c:formatCode>
                <c:ptCount val="4"/>
                <c:pt idx="0">
                  <c:v>5</c:v>
                </c:pt>
                <c:pt idx="1">
                  <c:v>78.3</c:v>
                </c:pt>
                <c:pt idx="2">
                  <c:v>16.7</c:v>
                </c:pt>
              </c:numCache>
            </c:numRef>
          </c:val>
        </c:ser>
        <c:ser>
          <c:idx val="3"/>
          <c:order val="3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PT"/>
              </a:p>
            </c:txPr>
            <c:showCatName val="1"/>
            <c:showPercent val="1"/>
            <c:showLeaderLines val="1"/>
          </c:dLbls>
          <c:cat>
            <c:strRef>
              <c:f>'integração profissional'!$A$98:$A$101</c:f>
              <c:strCache>
                <c:ptCount val="3"/>
                <c:pt idx="0">
                  <c:v>More often than workers without disabilities</c:v>
                </c:pt>
                <c:pt idx="1">
                  <c:v>As often as employees without disabilities</c:v>
                </c:pt>
                <c:pt idx="2">
                  <c:v>Less often than workers without disabilities</c:v>
                </c:pt>
              </c:strCache>
            </c:strRef>
          </c:cat>
          <c:val>
            <c:numRef>
              <c:f>'integração profissional'!$B$98:$B$101</c:f>
              <c:numCache>
                <c:formatCode>0.0</c:formatCode>
                <c:ptCount val="4"/>
                <c:pt idx="0">
                  <c:v>5</c:v>
                </c:pt>
                <c:pt idx="1">
                  <c:v>78.3</c:v>
                </c:pt>
                <c:pt idx="2">
                  <c:v>16.7</c:v>
                </c:pt>
              </c:numCache>
            </c:numRef>
          </c:val>
        </c:ser>
        <c:ser>
          <c:idx val="4"/>
          <c:order val="4"/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PT"/>
              </a:p>
            </c:txPr>
            <c:showCatName val="1"/>
            <c:showPercent val="1"/>
            <c:showLeaderLines val="1"/>
          </c:dLbls>
          <c:cat>
            <c:strRef>
              <c:f>'integração profissional'!$A$98:$A$101</c:f>
              <c:strCache>
                <c:ptCount val="3"/>
                <c:pt idx="0">
                  <c:v>More often than workers without disabilities</c:v>
                </c:pt>
                <c:pt idx="1">
                  <c:v>As often as employees without disabilities</c:v>
                </c:pt>
                <c:pt idx="2">
                  <c:v>Less often than workers without disabilities</c:v>
                </c:pt>
              </c:strCache>
            </c:strRef>
          </c:cat>
          <c:val>
            <c:numRef>
              <c:f>'integração profissional'!$B$98:$B$101</c:f>
              <c:numCache>
                <c:formatCode>0.0</c:formatCode>
                <c:ptCount val="4"/>
                <c:pt idx="0">
                  <c:v>5</c:v>
                </c:pt>
                <c:pt idx="1">
                  <c:v>78.3</c:v>
                </c:pt>
                <c:pt idx="2">
                  <c:v>16.7</c:v>
                </c:pt>
              </c:numCache>
            </c:numRef>
          </c:val>
        </c:ser>
        <c:ser>
          <c:idx val="5"/>
          <c:order val="5"/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PT"/>
              </a:p>
            </c:txPr>
            <c:showCatName val="1"/>
            <c:showPercent val="1"/>
            <c:showLeaderLines val="1"/>
          </c:dLbls>
          <c:cat>
            <c:strRef>
              <c:f>'integração profissional'!$A$98:$A$101</c:f>
              <c:strCache>
                <c:ptCount val="3"/>
                <c:pt idx="0">
                  <c:v>More often than workers without disabilities</c:v>
                </c:pt>
                <c:pt idx="1">
                  <c:v>As often as employees without disabilities</c:v>
                </c:pt>
                <c:pt idx="2">
                  <c:v>Less often than workers without disabilities</c:v>
                </c:pt>
              </c:strCache>
            </c:strRef>
          </c:cat>
          <c:val>
            <c:numRef>
              <c:f>'integração profissional'!$B$98:$B$101</c:f>
              <c:numCache>
                <c:formatCode>0.0</c:formatCode>
                <c:ptCount val="4"/>
                <c:pt idx="0">
                  <c:v>5</c:v>
                </c:pt>
                <c:pt idx="1">
                  <c:v>78.3</c:v>
                </c:pt>
                <c:pt idx="2">
                  <c:v>16.7</c:v>
                </c:pt>
              </c:numCache>
            </c:numRef>
          </c:val>
        </c:ser>
        <c:ser>
          <c:idx val="6"/>
          <c:order val="6"/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PT"/>
              </a:p>
            </c:txPr>
            <c:showCatName val="1"/>
            <c:showPercent val="1"/>
            <c:showLeaderLines val="1"/>
          </c:dLbls>
          <c:cat>
            <c:strRef>
              <c:f>'integração profissional'!$A$98:$A$101</c:f>
              <c:strCache>
                <c:ptCount val="3"/>
                <c:pt idx="0">
                  <c:v>More often than workers without disabilities</c:v>
                </c:pt>
                <c:pt idx="1">
                  <c:v>As often as employees without disabilities</c:v>
                </c:pt>
                <c:pt idx="2">
                  <c:v>Less often than workers without disabilities</c:v>
                </c:pt>
              </c:strCache>
            </c:strRef>
          </c:cat>
          <c:val>
            <c:numRef>
              <c:f>'integração profissional'!$B$98:$B$101</c:f>
              <c:numCache>
                <c:formatCode>0.0</c:formatCode>
                <c:ptCount val="4"/>
                <c:pt idx="0">
                  <c:v>5</c:v>
                </c:pt>
                <c:pt idx="1">
                  <c:v>78.3</c:v>
                </c:pt>
                <c:pt idx="2">
                  <c:v>16.7</c:v>
                </c:pt>
              </c:numCache>
            </c:numRef>
          </c:val>
        </c:ser>
        <c:ser>
          <c:idx val="7"/>
          <c:order val="7"/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PT"/>
              </a:p>
            </c:txPr>
            <c:showCatName val="1"/>
            <c:showPercent val="1"/>
            <c:showLeaderLines val="1"/>
          </c:dLbls>
          <c:cat>
            <c:strRef>
              <c:f>'integração profissional'!$A$98:$A$101</c:f>
              <c:strCache>
                <c:ptCount val="3"/>
                <c:pt idx="0">
                  <c:v>More often than workers without disabilities</c:v>
                </c:pt>
                <c:pt idx="1">
                  <c:v>As often as employees without disabilities</c:v>
                </c:pt>
                <c:pt idx="2">
                  <c:v>Less often than workers without disabilities</c:v>
                </c:pt>
              </c:strCache>
            </c:strRef>
          </c:cat>
          <c:val>
            <c:numRef>
              <c:f>'integração profissional'!$B$98:$B$101</c:f>
              <c:numCache>
                <c:formatCode>0.0</c:formatCode>
                <c:ptCount val="4"/>
                <c:pt idx="0">
                  <c:v>5</c:v>
                </c:pt>
                <c:pt idx="1">
                  <c:v>78.3</c:v>
                </c:pt>
                <c:pt idx="2">
                  <c:v>16.7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12700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P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style val="3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4.7097550306211801E-2"/>
                  <c:y val="5.115995917177011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3,3%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3.9945209973753303E-2"/>
                  <c:y val="-4.3082166812481802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6</a:t>
                    </a:r>
                    <a:r>
                      <a:rPr lang="en-US"/>
                      <a:t>6,3%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9268263342082297E-2"/>
                  <c:y val="-8.3285943423738688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0,4%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pt-PT"/>
              </a:p>
            </c:txPr>
            <c:showVal val="1"/>
            <c:showLeaderLines val="1"/>
          </c:dLbls>
          <c:cat>
            <c:strRef>
              <c:f>'integração profissional'!$A$124:$A$126</c:f>
              <c:strCache>
                <c:ptCount val="3"/>
                <c:pt idx="0">
                  <c:v>Very satisfied</c:v>
                </c:pt>
                <c:pt idx="1">
                  <c:v>Satisfied</c:v>
                </c:pt>
                <c:pt idx="2">
                  <c:v>Do not know / no answer</c:v>
                </c:pt>
              </c:strCache>
            </c:strRef>
          </c:cat>
          <c:val>
            <c:numRef>
              <c:f>'integração profissional'!$B$124:$B$126</c:f>
              <c:numCache>
                <c:formatCode>0.0</c:formatCode>
                <c:ptCount val="3"/>
                <c:pt idx="0">
                  <c:v>23.3</c:v>
                </c:pt>
                <c:pt idx="1">
                  <c:v>66.3</c:v>
                </c:pt>
                <c:pt idx="2">
                  <c:v>10.4</c:v>
                </c:pt>
              </c:numCache>
            </c:numRef>
          </c:val>
        </c:ser>
        <c:dLbls/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pt-PT"/>
        </a:p>
      </c:txPr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F4B4F-DA29-4373-93B2-C2685442A0B5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</dgm:pt>
    <dgm:pt modelId="{2CEDD0B5-AC3B-4C11-B859-0C222912F23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PT" b="0" i="0" u="none" strike="noStrike" cap="none" normalizeH="0" baseline="0" dirty="0" err="1" smtClean="0">
              <a:ln/>
              <a:effectLst/>
              <a:latin typeface="Arial" pitchFamily="34" charset="0"/>
            </a:rPr>
            <a:t>Study</a:t>
          </a:r>
          <a:endParaRPr kumimoji="0" lang="pt-PT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7C689A73-78D5-4870-9D0B-408242376815}" type="parTrans" cxnId="{BDA43435-40F7-4BD3-8682-57A5E2EBD409}">
      <dgm:prSet/>
      <dgm:spPr/>
      <dgm:t>
        <a:bodyPr/>
        <a:lstStyle/>
        <a:p>
          <a:endParaRPr lang="pt-PT"/>
        </a:p>
      </dgm:t>
    </dgm:pt>
    <dgm:pt modelId="{398392AB-F80C-473F-8D17-D2E122209CA0}" type="sibTrans" cxnId="{BDA43435-40F7-4BD3-8682-57A5E2EBD409}">
      <dgm:prSet/>
      <dgm:spPr/>
      <dgm:t>
        <a:bodyPr/>
        <a:lstStyle/>
        <a:p>
          <a:endParaRPr lang="pt-PT"/>
        </a:p>
      </dgm:t>
    </dgm:pt>
    <dgm:pt modelId="{3972D477-D2AF-42E6-A06F-9B6E75CCAFD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PT" b="0" i="0" u="none" strike="noStrike" cap="none" normalizeH="0" baseline="0" dirty="0" err="1" smtClean="0">
              <a:ln/>
              <a:effectLst/>
              <a:latin typeface="Arial" pitchFamily="34" charset="0"/>
            </a:rPr>
            <a:t>View</a:t>
          </a:r>
          <a:r>
            <a:rPr kumimoji="0" lang="pt-PT" b="0" i="0" u="none" strike="noStrike" cap="none" normalizeH="0" baseline="0" dirty="0" smtClean="0">
              <a:ln/>
              <a:effectLst/>
              <a:latin typeface="Arial" pitchFamily="34" charset="0"/>
            </a:rPr>
            <a:t> </a:t>
          </a:r>
          <a:r>
            <a:rPr kumimoji="0" lang="pt-PT" b="0" i="0" u="none" strike="noStrike" cap="none" normalizeH="0" baseline="0" dirty="0" err="1" smtClean="0">
              <a:ln/>
              <a:effectLst/>
              <a:latin typeface="Arial" pitchFamily="34" charset="0"/>
            </a:rPr>
            <a:t>of</a:t>
          </a:r>
          <a:r>
            <a:rPr kumimoji="0" lang="pt-PT" b="0" i="0" u="none" strike="noStrike" cap="none" normalizeH="0" baseline="0" dirty="0" smtClean="0">
              <a:ln/>
              <a:effectLst/>
              <a:latin typeface="Arial" pitchFamily="34" charset="0"/>
            </a:rPr>
            <a:t> </a:t>
          </a:r>
          <a:r>
            <a:rPr kumimoji="0" lang="pt-PT" b="0" i="0" u="none" strike="noStrike" cap="none" normalizeH="0" baseline="0" dirty="0" err="1" smtClean="0">
              <a:ln/>
              <a:effectLst/>
              <a:latin typeface="Arial" pitchFamily="34" charset="0"/>
            </a:rPr>
            <a:t>companies</a:t>
          </a:r>
          <a:endParaRPr kumimoji="0" lang="pt-PT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CFDE6CB9-62B6-4CFD-8126-970D953158DA}" type="parTrans" cxnId="{E13BA6B8-64BD-4510-875A-5B2C6DC73A90}">
      <dgm:prSet/>
      <dgm:spPr/>
      <dgm:t>
        <a:bodyPr/>
        <a:lstStyle/>
        <a:p>
          <a:endParaRPr lang="pt-PT"/>
        </a:p>
      </dgm:t>
    </dgm:pt>
    <dgm:pt modelId="{FD73AA45-CC09-44FB-BBE8-04EF519D3C39}" type="sibTrans" cxnId="{E13BA6B8-64BD-4510-875A-5B2C6DC73A90}">
      <dgm:prSet/>
      <dgm:spPr/>
      <dgm:t>
        <a:bodyPr/>
        <a:lstStyle/>
        <a:p>
          <a:endParaRPr lang="pt-PT"/>
        </a:p>
      </dgm:t>
    </dgm:pt>
    <dgm:pt modelId="{37B51DBA-1AB3-4205-9CEB-FFB72B16DD0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PT" b="0" i="0" u="none" strike="noStrike" cap="none" normalizeH="0" baseline="0" dirty="0" err="1" smtClean="0">
              <a:ln/>
              <a:effectLst/>
              <a:latin typeface="Arial" pitchFamily="34" charset="0"/>
            </a:rPr>
            <a:t>View</a:t>
          </a:r>
          <a:r>
            <a:rPr kumimoji="0" lang="pt-PT" b="0" i="0" u="none" strike="noStrike" cap="none" normalizeH="0" baseline="0" dirty="0" smtClean="0">
              <a:ln/>
              <a:effectLst/>
              <a:latin typeface="Arial" pitchFamily="34" charset="0"/>
            </a:rPr>
            <a:t> </a:t>
          </a:r>
          <a:r>
            <a:rPr kumimoji="0" lang="pt-PT" b="0" i="0" u="none" strike="noStrike" cap="none" normalizeH="0" baseline="0" dirty="0" err="1" smtClean="0">
              <a:ln/>
              <a:effectLst/>
              <a:latin typeface="Arial" pitchFamily="34" charset="0"/>
            </a:rPr>
            <a:t>of</a:t>
          </a:r>
          <a:r>
            <a:rPr kumimoji="0" lang="pt-PT" b="0" i="0" u="none" strike="noStrike" cap="none" normalizeH="0" baseline="0" dirty="0" smtClean="0">
              <a:ln/>
              <a:effectLst/>
              <a:latin typeface="Arial" pitchFamily="34" charset="0"/>
            </a:rPr>
            <a:t> </a:t>
          </a:r>
          <a:r>
            <a:rPr kumimoji="0" lang="pt-PT" b="0" i="0" u="none" strike="noStrike" cap="none" normalizeH="0" baseline="0" dirty="0" err="1" smtClean="0">
              <a:ln/>
              <a:effectLst/>
              <a:latin typeface="Arial" pitchFamily="34" charset="0"/>
            </a:rPr>
            <a:t>workers</a:t>
          </a:r>
          <a:endParaRPr kumimoji="0" lang="pt-PT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C8ED95E-A558-4B6E-A06B-30EA045F2B74}" type="parTrans" cxnId="{70780025-E905-48B2-8F07-A62C10707EB3}">
      <dgm:prSet/>
      <dgm:spPr/>
      <dgm:t>
        <a:bodyPr/>
        <a:lstStyle/>
        <a:p>
          <a:endParaRPr lang="pt-PT"/>
        </a:p>
      </dgm:t>
    </dgm:pt>
    <dgm:pt modelId="{4901F3FC-5326-4175-8A4E-98C221FA9DEA}" type="sibTrans" cxnId="{70780025-E905-48B2-8F07-A62C10707EB3}">
      <dgm:prSet/>
      <dgm:spPr/>
      <dgm:t>
        <a:bodyPr/>
        <a:lstStyle/>
        <a:p>
          <a:endParaRPr lang="pt-PT"/>
        </a:p>
      </dgm:t>
    </dgm:pt>
    <dgm:pt modelId="{D280A8BA-D7C4-4FD4-A660-C9CB909FAA7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dirty="0" smtClean="0"/>
            <a:t>View of key actors</a:t>
          </a:r>
          <a:endParaRPr kumimoji="0" lang="pt-PT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9D64DFDB-4243-4D0F-B99B-7CF12B162BED}" type="parTrans" cxnId="{FCA12463-FA1B-4318-AFFA-D979C07816B2}">
      <dgm:prSet/>
      <dgm:spPr/>
      <dgm:t>
        <a:bodyPr/>
        <a:lstStyle/>
        <a:p>
          <a:endParaRPr lang="pt-PT"/>
        </a:p>
      </dgm:t>
    </dgm:pt>
    <dgm:pt modelId="{92EA3658-8808-49C6-8D73-D2AB7F0D6CB0}" type="sibTrans" cxnId="{FCA12463-FA1B-4318-AFFA-D979C07816B2}">
      <dgm:prSet/>
      <dgm:spPr/>
      <dgm:t>
        <a:bodyPr/>
        <a:lstStyle/>
        <a:p>
          <a:endParaRPr lang="pt-PT"/>
        </a:p>
      </dgm:t>
    </dgm:pt>
    <dgm:pt modelId="{116A1D34-60EA-4D42-AEA9-7B7922C93EB9}" type="pres">
      <dgm:prSet presAssocID="{903F4B4F-DA29-4373-93B2-C2685442A0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B19771-2816-4F93-B975-DE3EF87158B2}" type="pres">
      <dgm:prSet presAssocID="{2CEDD0B5-AC3B-4C11-B859-0C222912F233}" presName="hierRoot1" presStyleCnt="0">
        <dgm:presLayoutVars>
          <dgm:hierBranch/>
        </dgm:presLayoutVars>
      </dgm:prSet>
      <dgm:spPr/>
    </dgm:pt>
    <dgm:pt modelId="{84B977E8-F7F6-4AC2-BEB8-60AFB82673D8}" type="pres">
      <dgm:prSet presAssocID="{2CEDD0B5-AC3B-4C11-B859-0C222912F233}" presName="rootComposite1" presStyleCnt="0"/>
      <dgm:spPr/>
    </dgm:pt>
    <dgm:pt modelId="{F2C65A49-4D2E-4CCD-923A-9DFB3922C0CD}" type="pres">
      <dgm:prSet presAssocID="{2CEDD0B5-AC3B-4C11-B859-0C222912F23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892ECD27-6E20-4EBB-B040-EB0436C8A29A}" type="pres">
      <dgm:prSet presAssocID="{2CEDD0B5-AC3B-4C11-B859-0C222912F233}" presName="rootConnector1" presStyleLbl="node1" presStyleIdx="0" presStyleCnt="0"/>
      <dgm:spPr/>
      <dgm:t>
        <a:bodyPr/>
        <a:lstStyle/>
        <a:p>
          <a:endParaRPr lang="pt-PT"/>
        </a:p>
      </dgm:t>
    </dgm:pt>
    <dgm:pt modelId="{CA4CFA82-0B3E-4979-AC71-D31E94B669AF}" type="pres">
      <dgm:prSet presAssocID="{2CEDD0B5-AC3B-4C11-B859-0C222912F233}" presName="hierChild2" presStyleCnt="0"/>
      <dgm:spPr/>
    </dgm:pt>
    <dgm:pt modelId="{704282AB-0394-4B6D-8C8E-FA12B3ED32C5}" type="pres">
      <dgm:prSet presAssocID="{CFDE6CB9-62B6-4CFD-8126-970D953158DA}" presName="Name35" presStyleLbl="parChTrans1D2" presStyleIdx="0" presStyleCnt="3"/>
      <dgm:spPr/>
      <dgm:t>
        <a:bodyPr/>
        <a:lstStyle/>
        <a:p>
          <a:endParaRPr lang="pt-PT"/>
        </a:p>
      </dgm:t>
    </dgm:pt>
    <dgm:pt modelId="{3F68EA55-B9F1-4FE8-8AC3-09078160ABE7}" type="pres">
      <dgm:prSet presAssocID="{3972D477-D2AF-42E6-A06F-9B6E75CCAFDA}" presName="hierRoot2" presStyleCnt="0">
        <dgm:presLayoutVars>
          <dgm:hierBranch/>
        </dgm:presLayoutVars>
      </dgm:prSet>
      <dgm:spPr/>
    </dgm:pt>
    <dgm:pt modelId="{1EB8476B-6D21-410C-A24B-0B63618AEF79}" type="pres">
      <dgm:prSet presAssocID="{3972D477-D2AF-42E6-A06F-9B6E75CCAFDA}" presName="rootComposite" presStyleCnt="0"/>
      <dgm:spPr/>
    </dgm:pt>
    <dgm:pt modelId="{5919D1EF-BF5F-4526-B1CC-ABAE620F728A}" type="pres">
      <dgm:prSet presAssocID="{3972D477-D2AF-42E6-A06F-9B6E75CCAFD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68A9DAB9-995E-46FB-AAE5-698FD6A9F336}" type="pres">
      <dgm:prSet presAssocID="{3972D477-D2AF-42E6-A06F-9B6E75CCAFDA}" presName="rootConnector" presStyleLbl="node2" presStyleIdx="0" presStyleCnt="3"/>
      <dgm:spPr/>
      <dgm:t>
        <a:bodyPr/>
        <a:lstStyle/>
        <a:p>
          <a:endParaRPr lang="pt-PT"/>
        </a:p>
      </dgm:t>
    </dgm:pt>
    <dgm:pt modelId="{D47945AE-66EE-4408-A8AD-FD18D885AA95}" type="pres">
      <dgm:prSet presAssocID="{3972D477-D2AF-42E6-A06F-9B6E75CCAFDA}" presName="hierChild4" presStyleCnt="0"/>
      <dgm:spPr/>
    </dgm:pt>
    <dgm:pt modelId="{BDD844CC-BA49-4E27-A64E-617E2A8469BF}" type="pres">
      <dgm:prSet presAssocID="{3972D477-D2AF-42E6-A06F-9B6E75CCAFDA}" presName="hierChild5" presStyleCnt="0"/>
      <dgm:spPr/>
    </dgm:pt>
    <dgm:pt modelId="{499C3EFC-6616-4908-A4D9-5992B4DF08DB}" type="pres">
      <dgm:prSet presAssocID="{6C8ED95E-A558-4B6E-A06B-30EA045F2B74}" presName="Name35" presStyleLbl="parChTrans1D2" presStyleIdx="1" presStyleCnt="3"/>
      <dgm:spPr/>
      <dgm:t>
        <a:bodyPr/>
        <a:lstStyle/>
        <a:p>
          <a:endParaRPr lang="pt-PT"/>
        </a:p>
      </dgm:t>
    </dgm:pt>
    <dgm:pt modelId="{C884E1AF-CD12-416B-A614-F96D7056B82D}" type="pres">
      <dgm:prSet presAssocID="{37B51DBA-1AB3-4205-9CEB-FFB72B16DD0D}" presName="hierRoot2" presStyleCnt="0">
        <dgm:presLayoutVars>
          <dgm:hierBranch/>
        </dgm:presLayoutVars>
      </dgm:prSet>
      <dgm:spPr/>
    </dgm:pt>
    <dgm:pt modelId="{BF08D57C-EF05-45A4-992D-E3A2526ADDEF}" type="pres">
      <dgm:prSet presAssocID="{37B51DBA-1AB3-4205-9CEB-FFB72B16DD0D}" presName="rootComposite" presStyleCnt="0"/>
      <dgm:spPr/>
    </dgm:pt>
    <dgm:pt modelId="{E01B22F7-899C-4015-B41B-77B5BE9E8886}" type="pres">
      <dgm:prSet presAssocID="{37B51DBA-1AB3-4205-9CEB-FFB72B16DD0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09F93C5-1F4F-4A8C-AF4D-432E8804D692}" type="pres">
      <dgm:prSet presAssocID="{37B51DBA-1AB3-4205-9CEB-FFB72B16DD0D}" presName="rootConnector" presStyleLbl="node2" presStyleIdx="1" presStyleCnt="3"/>
      <dgm:spPr/>
      <dgm:t>
        <a:bodyPr/>
        <a:lstStyle/>
        <a:p>
          <a:endParaRPr lang="pt-PT"/>
        </a:p>
      </dgm:t>
    </dgm:pt>
    <dgm:pt modelId="{DCA7442C-FA93-4CF0-B5C5-37DA44A3771F}" type="pres">
      <dgm:prSet presAssocID="{37B51DBA-1AB3-4205-9CEB-FFB72B16DD0D}" presName="hierChild4" presStyleCnt="0"/>
      <dgm:spPr/>
    </dgm:pt>
    <dgm:pt modelId="{F223BDD3-55DB-4762-BCC5-522CDC77C4B1}" type="pres">
      <dgm:prSet presAssocID="{37B51DBA-1AB3-4205-9CEB-FFB72B16DD0D}" presName="hierChild5" presStyleCnt="0"/>
      <dgm:spPr/>
    </dgm:pt>
    <dgm:pt modelId="{89BFBA89-4455-4E86-869F-EBABB8C822CA}" type="pres">
      <dgm:prSet presAssocID="{9D64DFDB-4243-4D0F-B99B-7CF12B162BED}" presName="Name35" presStyleLbl="parChTrans1D2" presStyleIdx="2" presStyleCnt="3"/>
      <dgm:spPr/>
      <dgm:t>
        <a:bodyPr/>
        <a:lstStyle/>
        <a:p>
          <a:endParaRPr lang="pt-PT"/>
        </a:p>
      </dgm:t>
    </dgm:pt>
    <dgm:pt modelId="{0FF4C0F0-6312-43CB-9555-BA17B13CDC8B}" type="pres">
      <dgm:prSet presAssocID="{D280A8BA-D7C4-4FD4-A660-C9CB909FAA7E}" presName="hierRoot2" presStyleCnt="0">
        <dgm:presLayoutVars>
          <dgm:hierBranch/>
        </dgm:presLayoutVars>
      </dgm:prSet>
      <dgm:spPr/>
    </dgm:pt>
    <dgm:pt modelId="{986ADA6E-9FFB-46F1-ABEC-DDDC88C132AC}" type="pres">
      <dgm:prSet presAssocID="{D280A8BA-D7C4-4FD4-A660-C9CB909FAA7E}" presName="rootComposite" presStyleCnt="0"/>
      <dgm:spPr/>
    </dgm:pt>
    <dgm:pt modelId="{41DFA9A6-002B-4E94-8955-391EC8E88ACB}" type="pres">
      <dgm:prSet presAssocID="{D280A8BA-D7C4-4FD4-A660-C9CB909FAA7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AD8B83DF-29FB-47DC-A6E9-E0D4FDE67AB9}" type="pres">
      <dgm:prSet presAssocID="{D280A8BA-D7C4-4FD4-A660-C9CB909FAA7E}" presName="rootConnector" presStyleLbl="node2" presStyleIdx="2" presStyleCnt="3"/>
      <dgm:spPr/>
      <dgm:t>
        <a:bodyPr/>
        <a:lstStyle/>
        <a:p>
          <a:endParaRPr lang="pt-PT"/>
        </a:p>
      </dgm:t>
    </dgm:pt>
    <dgm:pt modelId="{A9248EC6-E8D0-4250-8610-F460AE649F78}" type="pres">
      <dgm:prSet presAssocID="{D280A8BA-D7C4-4FD4-A660-C9CB909FAA7E}" presName="hierChild4" presStyleCnt="0"/>
      <dgm:spPr/>
    </dgm:pt>
    <dgm:pt modelId="{E9645998-2D34-440A-B98E-A0096FB9621B}" type="pres">
      <dgm:prSet presAssocID="{D280A8BA-D7C4-4FD4-A660-C9CB909FAA7E}" presName="hierChild5" presStyleCnt="0"/>
      <dgm:spPr/>
    </dgm:pt>
    <dgm:pt modelId="{6AC485E8-958F-4370-8A12-C87A6271C252}" type="pres">
      <dgm:prSet presAssocID="{2CEDD0B5-AC3B-4C11-B859-0C222912F233}" presName="hierChild3" presStyleCnt="0"/>
      <dgm:spPr/>
    </dgm:pt>
  </dgm:ptLst>
  <dgm:cxnLst>
    <dgm:cxn modelId="{1FE54EDC-4EF9-466A-8728-5CED3C229921}" type="presOf" srcId="{9D64DFDB-4243-4D0F-B99B-7CF12B162BED}" destId="{89BFBA89-4455-4E86-869F-EBABB8C822CA}" srcOrd="0" destOrd="0" presId="urn:microsoft.com/office/officeart/2005/8/layout/orgChart1"/>
    <dgm:cxn modelId="{5E4F24A6-4224-4486-94A3-D0AB37403376}" type="presOf" srcId="{6C8ED95E-A558-4B6E-A06B-30EA045F2B74}" destId="{499C3EFC-6616-4908-A4D9-5992B4DF08DB}" srcOrd="0" destOrd="0" presId="urn:microsoft.com/office/officeart/2005/8/layout/orgChart1"/>
    <dgm:cxn modelId="{FCA12463-FA1B-4318-AFFA-D979C07816B2}" srcId="{2CEDD0B5-AC3B-4C11-B859-0C222912F233}" destId="{D280A8BA-D7C4-4FD4-A660-C9CB909FAA7E}" srcOrd="2" destOrd="0" parTransId="{9D64DFDB-4243-4D0F-B99B-7CF12B162BED}" sibTransId="{92EA3658-8808-49C6-8D73-D2AB7F0D6CB0}"/>
    <dgm:cxn modelId="{AF7D1D7B-6346-4DAE-AAE7-CF7B56A878DA}" type="presOf" srcId="{2CEDD0B5-AC3B-4C11-B859-0C222912F233}" destId="{F2C65A49-4D2E-4CCD-923A-9DFB3922C0CD}" srcOrd="0" destOrd="0" presId="urn:microsoft.com/office/officeart/2005/8/layout/orgChart1"/>
    <dgm:cxn modelId="{70780025-E905-48B2-8F07-A62C10707EB3}" srcId="{2CEDD0B5-AC3B-4C11-B859-0C222912F233}" destId="{37B51DBA-1AB3-4205-9CEB-FFB72B16DD0D}" srcOrd="1" destOrd="0" parTransId="{6C8ED95E-A558-4B6E-A06B-30EA045F2B74}" sibTransId="{4901F3FC-5326-4175-8A4E-98C221FA9DEA}"/>
    <dgm:cxn modelId="{04A25A1C-07A2-41AF-8EEB-4F05805148D8}" type="presOf" srcId="{D280A8BA-D7C4-4FD4-A660-C9CB909FAA7E}" destId="{41DFA9A6-002B-4E94-8955-391EC8E88ACB}" srcOrd="0" destOrd="0" presId="urn:microsoft.com/office/officeart/2005/8/layout/orgChart1"/>
    <dgm:cxn modelId="{8D49F60F-6CED-41E8-B3CC-3BB7C0A175A1}" type="presOf" srcId="{903F4B4F-DA29-4373-93B2-C2685442A0B5}" destId="{116A1D34-60EA-4D42-AEA9-7B7922C93EB9}" srcOrd="0" destOrd="0" presId="urn:microsoft.com/office/officeart/2005/8/layout/orgChart1"/>
    <dgm:cxn modelId="{CFF91E2F-DBA2-4CB4-A94C-19F5AADAD04C}" type="presOf" srcId="{CFDE6CB9-62B6-4CFD-8126-970D953158DA}" destId="{704282AB-0394-4B6D-8C8E-FA12B3ED32C5}" srcOrd="0" destOrd="0" presId="urn:microsoft.com/office/officeart/2005/8/layout/orgChart1"/>
    <dgm:cxn modelId="{11793364-F613-48BD-BA6E-21D9262443D7}" type="presOf" srcId="{2CEDD0B5-AC3B-4C11-B859-0C222912F233}" destId="{892ECD27-6E20-4EBB-B040-EB0436C8A29A}" srcOrd="1" destOrd="0" presId="urn:microsoft.com/office/officeart/2005/8/layout/orgChart1"/>
    <dgm:cxn modelId="{EB382656-8FED-4256-A928-66E556F619F9}" type="presOf" srcId="{D280A8BA-D7C4-4FD4-A660-C9CB909FAA7E}" destId="{AD8B83DF-29FB-47DC-A6E9-E0D4FDE67AB9}" srcOrd="1" destOrd="0" presId="urn:microsoft.com/office/officeart/2005/8/layout/orgChart1"/>
    <dgm:cxn modelId="{E13BA6B8-64BD-4510-875A-5B2C6DC73A90}" srcId="{2CEDD0B5-AC3B-4C11-B859-0C222912F233}" destId="{3972D477-D2AF-42E6-A06F-9B6E75CCAFDA}" srcOrd="0" destOrd="0" parTransId="{CFDE6CB9-62B6-4CFD-8126-970D953158DA}" sibTransId="{FD73AA45-CC09-44FB-BBE8-04EF519D3C39}"/>
    <dgm:cxn modelId="{BDA43435-40F7-4BD3-8682-57A5E2EBD409}" srcId="{903F4B4F-DA29-4373-93B2-C2685442A0B5}" destId="{2CEDD0B5-AC3B-4C11-B859-0C222912F233}" srcOrd="0" destOrd="0" parTransId="{7C689A73-78D5-4870-9D0B-408242376815}" sibTransId="{398392AB-F80C-473F-8D17-D2E122209CA0}"/>
    <dgm:cxn modelId="{236B217F-24A2-4C1A-9EA2-25A3A5059E2D}" type="presOf" srcId="{37B51DBA-1AB3-4205-9CEB-FFB72B16DD0D}" destId="{E01B22F7-899C-4015-B41B-77B5BE9E8886}" srcOrd="0" destOrd="0" presId="urn:microsoft.com/office/officeart/2005/8/layout/orgChart1"/>
    <dgm:cxn modelId="{C7BAC326-95D6-4277-B63D-0C192C546324}" type="presOf" srcId="{3972D477-D2AF-42E6-A06F-9B6E75CCAFDA}" destId="{68A9DAB9-995E-46FB-AAE5-698FD6A9F336}" srcOrd="1" destOrd="0" presId="urn:microsoft.com/office/officeart/2005/8/layout/orgChart1"/>
    <dgm:cxn modelId="{1B96E8F2-33E8-453A-BC76-8BBDDF3D2CF6}" type="presOf" srcId="{37B51DBA-1AB3-4205-9CEB-FFB72B16DD0D}" destId="{209F93C5-1F4F-4A8C-AF4D-432E8804D692}" srcOrd="1" destOrd="0" presId="urn:microsoft.com/office/officeart/2005/8/layout/orgChart1"/>
    <dgm:cxn modelId="{012A343C-7CDC-450B-BC99-3E137040F028}" type="presOf" srcId="{3972D477-D2AF-42E6-A06F-9B6E75CCAFDA}" destId="{5919D1EF-BF5F-4526-B1CC-ABAE620F728A}" srcOrd="0" destOrd="0" presId="urn:microsoft.com/office/officeart/2005/8/layout/orgChart1"/>
    <dgm:cxn modelId="{E1765992-71BE-4A07-B7B5-0C1ABA6733A9}" type="presParOf" srcId="{116A1D34-60EA-4D42-AEA9-7B7922C93EB9}" destId="{09B19771-2816-4F93-B975-DE3EF87158B2}" srcOrd="0" destOrd="0" presId="urn:microsoft.com/office/officeart/2005/8/layout/orgChart1"/>
    <dgm:cxn modelId="{EE6EB620-A0DF-481B-AA3C-24DEB63935C6}" type="presParOf" srcId="{09B19771-2816-4F93-B975-DE3EF87158B2}" destId="{84B977E8-F7F6-4AC2-BEB8-60AFB82673D8}" srcOrd="0" destOrd="0" presId="urn:microsoft.com/office/officeart/2005/8/layout/orgChart1"/>
    <dgm:cxn modelId="{2C702CB6-D9EF-49F5-818F-CE86F34E74CE}" type="presParOf" srcId="{84B977E8-F7F6-4AC2-BEB8-60AFB82673D8}" destId="{F2C65A49-4D2E-4CCD-923A-9DFB3922C0CD}" srcOrd="0" destOrd="0" presId="urn:microsoft.com/office/officeart/2005/8/layout/orgChart1"/>
    <dgm:cxn modelId="{3E63B3D7-62E2-48D1-8193-5002B0841650}" type="presParOf" srcId="{84B977E8-F7F6-4AC2-BEB8-60AFB82673D8}" destId="{892ECD27-6E20-4EBB-B040-EB0436C8A29A}" srcOrd="1" destOrd="0" presId="urn:microsoft.com/office/officeart/2005/8/layout/orgChart1"/>
    <dgm:cxn modelId="{BCE37B65-9F1C-4250-8BCE-B75369C5E536}" type="presParOf" srcId="{09B19771-2816-4F93-B975-DE3EF87158B2}" destId="{CA4CFA82-0B3E-4979-AC71-D31E94B669AF}" srcOrd="1" destOrd="0" presId="urn:microsoft.com/office/officeart/2005/8/layout/orgChart1"/>
    <dgm:cxn modelId="{91BB0038-28D3-4B6D-893E-FBB683B813A6}" type="presParOf" srcId="{CA4CFA82-0B3E-4979-AC71-D31E94B669AF}" destId="{704282AB-0394-4B6D-8C8E-FA12B3ED32C5}" srcOrd="0" destOrd="0" presId="urn:microsoft.com/office/officeart/2005/8/layout/orgChart1"/>
    <dgm:cxn modelId="{8FEC301E-430D-4F2A-B563-74B484087F0C}" type="presParOf" srcId="{CA4CFA82-0B3E-4979-AC71-D31E94B669AF}" destId="{3F68EA55-B9F1-4FE8-8AC3-09078160ABE7}" srcOrd="1" destOrd="0" presId="urn:microsoft.com/office/officeart/2005/8/layout/orgChart1"/>
    <dgm:cxn modelId="{17DF9D36-CC65-4010-A0A8-E81ACBD6994E}" type="presParOf" srcId="{3F68EA55-B9F1-4FE8-8AC3-09078160ABE7}" destId="{1EB8476B-6D21-410C-A24B-0B63618AEF79}" srcOrd="0" destOrd="0" presId="urn:microsoft.com/office/officeart/2005/8/layout/orgChart1"/>
    <dgm:cxn modelId="{E2CD0595-EE97-4E6E-903D-3819D7363DFA}" type="presParOf" srcId="{1EB8476B-6D21-410C-A24B-0B63618AEF79}" destId="{5919D1EF-BF5F-4526-B1CC-ABAE620F728A}" srcOrd="0" destOrd="0" presId="urn:microsoft.com/office/officeart/2005/8/layout/orgChart1"/>
    <dgm:cxn modelId="{FD87EC26-51B5-427A-9E9F-1B33A46B3B42}" type="presParOf" srcId="{1EB8476B-6D21-410C-A24B-0B63618AEF79}" destId="{68A9DAB9-995E-46FB-AAE5-698FD6A9F336}" srcOrd="1" destOrd="0" presId="urn:microsoft.com/office/officeart/2005/8/layout/orgChart1"/>
    <dgm:cxn modelId="{56ED1490-AC30-4167-A326-54F03C558ADA}" type="presParOf" srcId="{3F68EA55-B9F1-4FE8-8AC3-09078160ABE7}" destId="{D47945AE-66EE-4408-A8AD-FD18D885AA95}" srcOrd="1" destOrd="0" presId="urn:microsoft.com/office/officeart/2005/8/layout/orgChart1"/>
    <dgm:cxn modelId="{10B1C7A5-C64E-4BEE-B38C-26346D612FC1}" type="presParOf" srcId="{3F68EA55-B9F1-4FE8-8AC3-09078160ABE7}" destId="{BDD844CC-BA49-4E27-A64E-617E2A8469BF}" srcOrd="2" destOrd="0" presId="urn:microsoft.com/office/officeart/2005/8/layout/orgChart1"/>
    <dgm:cxn modelId="{9C5621BB-A297-407B-AED2-2213EA50BB53}" type="presParOf" srcId="{CA4CFA82-0B3E-4979-AC71-D31E94B669AF}" destId="{499C3EFC-6616-4908-A4D9-5992B4DF08DB}" srcOrd="2" destOrd="0" presId="urn:microsoft.com/office/officeart/2005/8/layout/orgChart1"/>
    <dgm:cxn modelId="{1844407D-2B06-4490-BC6D-5CABA053A8E5}" type="presParOf" srcId="{CA4CFA82-0B3E-4979-AC71-D31E94B669AF}" destId="{C884E1AF-CD12-416B-A614-F96D7056B82D}" srcOrd="3" destOrd="0" presId="urn:microsoft.com/office/officeart/2005/8/layout/orgChart1"/>
    <dgm:cxn modelId="{75244281-A9F5-4D9E-8A9C-F5D6ED32858D}" type="presParOf" srcId="{C884E1AF-CD12-416B-A614-F96D7056B82D}" destId="{BF08D57C-EF05-45A4-992D-E3A2526ADDEF}" srcOrd="0" destOrd="0" presId="urn:microsoft.com/office/officeart/2005/8/layout/orgChart1"/>
    <dgm:cxn modelId="{5BB3744C-1AEC-4876-ABA4-259CECE55783}" type="presParOf" srcId="{BF08D57C-EF05-45A4-992D-E3A2526ADDEF}" destId="{E01B22F7-899C-4015-B41B-77B5BE9E8886}" srcOrd="0" destOrd="0" presId="urn:microsoft.com/office/officeart/2005/8/layout/orgChart1"/>
    <dgm:cxn modelId="{259802AE-4010-478D-80FF-3BB26D2BFC88}" type="presParOf" srcId="{BF08D57C-EF05-45A4-992D-E3A2526ADDEF}" destId="{209F93C5-1F4F-4A8C-AF4D-432E8804D692}" srcOrd="1" destOrd="0" presId="urn:microsoft.com/office/officeart/2005/8/layout/orgChart1"/>
    <dgm:cxn modelId="{AB9160AB-0698-4179-9F9F-5DACEC55C53B}" type="presParOf" srcId="{C884E1AF-CD12-416B-A614-F96D7056B82D}" destId="{DCA7442C-FA93-4CF0-B5C5-37DA44A3771F}" srcOrd="1" destOrd="0" presId="urn:microsoft.com/office/officeart/2005/8/layout/orgChart1"/>
    <dgm:cxn modelId="{296EC0B7-6B47-446D-9FE5-0ADC9127CFB8}" type="presParOf" srcId="{C884E1AF-CD12-416B-A614-F96D7056B82D}" destId="{F223BDD3-55DB-4762-BCC5-522CDC77C4B1}" srcOrd="2" destOrd="0" presId="urn:microsoft.com/office/officeart/2005/8/layout/orgChart1"/>
    <dgm:cxn modelId="{EA3D1A3C-48C8-439B-BE37-E6043F9FFBB0}" type="presParOf" srcId="{CA4CFA82-0B3E-4979-AC71-D31E94B669AF}" destId="{89BFBA89-4455-4E86-869F-EBABB8C822CA}" srcOrd="4" destOrd="0" presId="urn:microsoft.com/office/officeart/2005/8/layout/orgChart1"/>
    <dgm:cxn modelId="{5ADE15B6-659C-41DB-95C4-9DFA9BEB0496}" type="presParOf" srcId="{CA4CFA82-0B3E-4979-AC71-D31E94B669AF}" destId="{0FF4C0F0-6312-43CB-9555-BA17B13CDC8B}" srcOrd="5" destOrd="0" presId="urn:microsoft.com/office/officeart/2005/8/layout/orgChart1"/>
    <dgm:cxn modelId="{98DB5F03-CCEB-40BA-8059-6466C0DF5E34}" type="presParOf" srcId="{0FF4C0F0-6312-43CB-9555-BA17B13CDC8B}" destId="{986ADA6E-9FFB-46F1-ABEC-DDDC88C132AC}" srcOrd="0" destOrd="0" presId="urn:microsoft.com/office/officeart/2005/8/layout/orgChart1"/>
    <dgm:cxn modelId="{D8304C94-E74F-4A65-82E2-C3CC122AC23D}" type="presParOf" srcId="{986ADA6E-9FFB-46F1-ABEC-DDDC88C132AC}" destId="{41DFA9A6-002B-4E94-8955-391EC8E88ACB}" srcOrd="0" destOrd="0" presId="urn:microsoft.com/office/officeart/2005/8/layout/orgChart1"/>
    <dgm:cxn modelId="{0152E735-D296-40C3-92C2-19EE6845D571}" type="presParOf" srcId="{986ADA6E-9FFB-46F1-ABEC-DDDC88C132AC}" destId="{AD8B83DF-29FB-47DC-A6E9-E0D4FDE67AB9}" srcOrd="1" destOrd="0" presId="urn:microsoft.com/office/officeart/2005/8/layout/orgChart1"/>
    <dgm:cxn modelId="{0A31229A-3BF3-4E72-9B95-557D3C5C59C9}" type="presParOf" srcId="{0FF4C0F0-6312-43CB-9555-BA17B13CDC8B}" destId="{A9248EC6-E8D0-4250-8610-F460AE649F78}" srcOrd="1" destOrd="0" presId="urn:microsoft.com/office/officeart/2005/8/layout/orgChart1"/>
    <dgm:cxn modelId="{0DA0B057-5643-4A6D-838D-9866F3557876}" type="presParOf" srcId="{0FF4C0F0-6312-43CB-9555-BA17B13CDC8B}" destId="{E9645998-2D34-440A-B98E-A0096FB9621B}" srcOrd="2" destOrd="0" presId="urn:microsoft.com/office/officeart/2005/8/layout/orgChart1"/>
    <dgm:cxn modelId="{C9A34FDD-7653-4E4B-8204-6E2B490CF2A6}" type="presParOf" srcId="{09B19771-2816-4F93-B975-DE3EF87158B2}" destId="{6AC485E8-958F-4370-8A12-C87A6271C2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BFBA89-4455-4E86-869F-EBABB8C822CA}">
      <dsp:nvSpPr>
        <dsp:cNvPr id="0" name=""/>
        <dsp:cNvSpPr/>
      </dsp:nvSpPr>
      <dsp:spPr>
        <a:xfrm>
          <a:off x="3348372" y="1738641"/>
          <a:ext cx="2368997" cy="411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574"/>
              </a:lnTo>
              <a:lnTo>
                <a:pt x="2368997" y="205574"/>
              </a:lnTo>
              <a:lnTo>
                <a:pt x="2368997" y="41114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C3EFC-6616-4908-A4D9-5992B4DF08DB}">
      <dsp:nvSpPr>
        <dsp:cNvPr id="0" name=""/>
        <dsp:cNvSpPr/>
      </dsp:nvSpPr>
      <dsp:spPr>
        <a:xfrm>
          <a:off x="3302651" y="1738641"/>
          <a:ext cx="91440" cy="41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14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282AB-0394-4B6D-8C8E-FA12B3ED32C5}">
      <dsp:nvSpPr>
        <dsp:cNvPr id="0" name=""/>
        <dsp:cNvSpPr/>
      </dsp:nvSpPr>
      <dsp:spPr>
        <a:xfrm>
          <a:off x="979374" y="1738641"/>
          <a:ext cx="2368997" cy="411148"/>
        </a:xfrm>
        <a:custGeom>
          <a:avLst/>
          <a:gdLst/>
          <a:ahLst/>
          <a:cxnLst/>
          <a:rect l="0" t="0" r="0" b="0"/>
          <a:pathLst>
            <a:path>
              <a:moveTo>
                <a:pt x="2368997" y="0"/>
              </a:moveTo>
              <a:lnTo>
                <a:pt x="2368997" y="205574"/>
              </a:lnTo>
              <a:lnTo>
                <a:pt x="0" y="205574"/>
              </a:lnTo>
              <a:lnTo>
                <a:pt x="0" y="41114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65A49-4D2E-4CCD-923A-9DFB3922C0CD}">
      <dsp:nvSpPr>
        <dsp:cNvPr id="0" name=""/>
        <dsp:cNvSpPr/>
      </dsp:nvSpPr>
      <dsp:spPr>
        <a:xfrm>
          <a:off x="2369447" y="759717"/>
          <a:ext cx="1957849" cy="97892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PT" sz="3000" b="0" i="0" u="none" strike="noStrike" kern="1200" cap="none" normalizeH="0" baseline="0" dirty="0" err="1" smtClean="0">
              <a:ln/>
              <a:effectLst/>
              <a:latin typeface="Arial" pitchFamily="34" charset="0"/>
            </a:rPr>
            <a:t>Study</a:t>
          </a:r>
          <a:endParaRPr kumimoji="0" lang="pt-PT" sz="30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369447" y="759717"/>
        <a:ext cx="1957849" cy="978924"/>
      </dsp:txXfrm>
    </dsp:sp>
    <dsp:sp modelId="{5919D1EF-BF5F-4526-B1CC-ABAE620F728A}">
      <dsp:nvSpPr>
        <dsp:cNvPr id="0" name=""/>
        <dsp:cNvSpPr/>
      </dsp:nvSpPr>
      <dsp:spPr>
        <a:xfrm>
          <a:off x="449" y="2149790"/>
          <a:ext cx="1957849" cy="97892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PT" sz="3000" b="0" i="0" u="none" strike="noStrike" kern="1200" cap="none" normalizeH="0" baseline="0" dirty="0" err="1" smtClean="0">
              <a:ln/>
              <a:effectLst/>
              <a:latin typeface="Arial" pitchFamily="34" charset="0"/>
            </a:rPr>
            <a:t>View</a:t>
          </a:r>
          <a:r>
            <a:rPr kumimoji="0" lang="pt-PT" sz="3000" b="0" i="0" u="none" strike="noStrike" kern="1200" cap="none" normalizeH="0" baseline="0" dirty="0" smtClean="0">
              <a:ln/>
              <a:effectLst/>
              <a:latin typeface="Arial" pitchFamily="34" charset="0"/>
            </a:rPr>
            <a:t> </a:t>
          </a:r>
          <a:r>
            <a:rPr kumimoji="0" lang="pt-PT" sz="3000" b="0" i="0" u="none" strike="noStrike" kern="1200" cap="none" normalizeH="0" baseline="0" dirty="0" err="1" smtClean="0">
              <a:ln/>
              <a:effectLst/>
              <a:latin typeface="Arial" pitchFamily="34" charset="0"/>
            </a:rPr>
            <a:t>of</a:t>
          </a:r>
          <a:r>
            <a:rPr kumimoji="0" lang="pt-PT" sz="3000" b="0" i="0" u="none" strike="noStrike" kern="1200" cap="none" normalizeH="0" baseline="0" dirty="0" smtClean="0">
              <a:ln/>
              <a:effectLst/>
              <a:latin typeface="Arial" pitchFamily="34" charset="0"/>
            </a:rPr>
            <a:t> </a:t>
          </a:r>
          <a:r>
            <a:rPr kumimoji="0" lang="pt-PT" sz="3000" b="0" i="0" u="none" strike="noStrike" kern="1200" cap="none" normalizeH="0" baseline="0" dirty="0" err="1" smtClean="0">
              <a:ln/>
              <a:effectLst/>
              <a:latin typeface="Arial" pitchFamily="34" charset="0"/>
            </a:rPr>
            <a:t>companies</a:t>
          </a:r>
          <a:endParaRPr kumimoji="0" lang="pt-PT" sz="30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449" y="2149790"/>
        <a:ext cx="1957849" cy="978924"/>
      </dsp:txXfrm>
    </dsp:sp>
    <dsp:sp modelId="{E01B22F7-899C-4015-B41B-77B5BE9E8886}">
      <dsp:nvSpPr>
        <dsp:cNvPr id="0" name=""/>
        <dsp:cNvSpPr/>
      </dsp:nvSpPr>
      <dsp:spPr>
        <a:xfrm>
          <a:off x="2369447" y="2149790"/>
          <a:ext cx="1957849" cy="97892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PT" sz="3000" b="0" i="0" u="none" strike="noStrike" kern="1200" cap="none" normalizeH="0" baseline="0" dirty="0" err="1" smtClean="0">
              <a:ln/>
              <a:effectLst/>
              <a:latin typeface="Arial" pitchFamily="34" charset="0"/>
            </a:rPr>
            <a:t>View</a:t>
          </a:r>
          <a:r>
            <a:rPr kumimoji="0" lang="pt-PT" sz="3000" b="0" i="0" u="none" strike="noStrike" kern="1200" cap="none" normalizeH="0" baseline="0" dirty="0" smtClean="0">
              <a:ln/>
              <a:effectLst/>
              <a:latin typeface="Arial" pitchFamily="34" charset="0"/>
            </a:rPr>
            <a:t> </a:t>
          </a:r>
          <a:r>
            <a:rPr kumimoji="0" lang="pt-PT" sz="3000" b="0" i="0" u="none" strike="noStrike" kern="1200" cap="none" normalizeH="0" baseline="0" dirty="0" err="1" smtClean="0">
              <a:ln/>
              <a:effectLst/>
              <a:latin typeface="Arial" pitchFamily="34" charset="0"/>
            </a:rPr>
            <a:t>of</a:t>
          </a:r>
          <a:r>
            <a:rPr kumimoji="0" lang="pt-PT" sz="3000" b="0" i="0" u="none" strike="noStrike" kern="1200" cap="none" normalizeH="0" baseline="0" dirty="0" smtClean="0">
              <a:ln/>
              <a:effectLst/>
              <a:latin typeface="Arial" pitchFamily="34" charset="0"/>
            </a:rPr>
            <a:t> </a:t>
          </a:r>
          <a:r>
            <a:rPr kumimoji="0" lang="pt-PT" sz="3000" b="0" i="0" u="none" strike="noStrike" kern="1200" cap="none" normalizeH="0" baseline="0" dirty="0" err="1" smtClean="0">
              <a:ln/>
              <a:effectLst/>
              <a:latin typeface="Arial" pitchFamily="34" charset="0"/>
            </a:rPr>
            <a:t>workers</a:t>
          </a:r>
          <a:endParaRPr kumimoji="0" lang="pt-PT" sz="30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369447" y="2149790"/>
        <a:ext cx="1957849" cy="978924"/>
      </dsp:txXfrm>
    </dsp:sp>
    <dsp:sp modelId="{41DFA9A6-002B-4E94-8955-391EC8E88ACB}">
      <dsp:nvSpPr>
        <dsp:cNvPr id="0" name=""/>
        <dsp:cNvSpPr/>
      </dsp:nvSpPr>
      <dsp:spPr>
        <a:xfrm>
          <a:off x="4738445" y="2149790"/>
          <a:ext cx="1957849" cy="97892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3000" kern="1200" dirty="0" smtClean="0"/>
            <a:t>View of key actors</a:t>
          </a:r>
          <a:endParaRPr kumimoji="0" lang="pt-PT" sz="30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4738445" y="2149790"/>
        <a:ext cx="1957849" cy="978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0.10315</cdr:x>
      <cdr:y>0.85185</cdr:y>
    </cdr:from>
    <cdr:to>
      <cdr:x>0.24069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85800" y="58578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P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83762-CEC9-4280-BD49-852F09DEBE5A}" type="datetimeFigureOut">
              <a:rPr lang="pt-PT" smtClean="0"/>
              <a:pPr/>
              <a:t>28-06-2015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6FC37-9C1A-4B07-A214-C63D2055737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14642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B6E0E-170E-4A20-9651-20EFF3DBE575}" type="datetimeFigureOut">
              <a:rPr lang="pt-PT" smtClean="0"/>
              <a:pPr/>
              <a:t>28-06-2015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247A3-A71E-4007-8682-064248D9413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937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247A3-A71E-4007-8682-064248D94132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247A3-A71E-4007-8682-064248D94132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247A3-A71E-4007-8682-064248D94132}" type="slidenum">
              <a:rPr lang="pt-PT" smtClean="0"/>
              <a:pPr/>
              <a:t>25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PT" dirty="0" smtClean="0"/>
              <a:t>Clique para editar o estilo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A5D91E-4404-49CB-B811-B340B0FF3184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10" name="Rec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xão rec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xão rec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solidFill>
            <a:srgbClr val="C00000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solidFill>
            <a:srgbClr val="FFFF00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E274-DE88-4483-94AF-501A16F74AB4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BC65-266C-43EB-A7F0-8232360052F9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F20283-A07C-408B-B3AA-49356330E160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BF94F6-4656-44F4-9F01-FF2F72EFB8D0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9" name="Rec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xão rec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xão rec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xão rec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1711-7EF7-46C0-B96A-CB5FBF8441A1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EC3A-70B9-45C1-84C8-07A8C6C88F00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11FBF1-0A8C-4A06-AE58-C8D3C54358B9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7A9C-0A5F-4579-AFD7-56EDDD2A54E4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F65878-4AB2-4AD4-861E-2C47900E9FD6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xão rec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ABF47-4145-4D4A-AE79-DA83524E01AA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F22631-7835-4BB7-B05E-52730406D6E0}" type="datetime1">
              <a:rPr lang="pt-PT" smtClean="0"/>
              <a:pPr/>
              <a:t>28-06-2015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59BAF4-AC12-490B-A9DC-E727BDA792D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pt/url?sa=i&amp;rct=j&amp;q=&amp;esrc=s&amp;frm=1&amp;source=images&amp;cd=&amp;cad=rja&amp;uact=8&amp;docid=cy7q8Mv0kGHDSM&amp;tbnid=oOw7MgjXmMsKwM:&amp;ved=0CAUQjRw&amp;url=http://www.peacock-panache.com/2013/03/inclusion-and-michigan-democratic-party.html&amp;ei=vlmoU47bCcHT7Abt44H4Bg&amp;bvm=bv.69411363,d.d2k&amp;psig=AFQjCNHCB4UVLfPWQf5H_4Yc0jobjZ-NJQ&amp;ust=1403628344641086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2636912"/>
            <a:ext cx="6172200" cy="29523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“The </a:t>
            </a:r>
            <a:r>
              <a:rPr lang="en-US" sz="3200" dirty="0"/>
              <a:t>myths and the facts of disability and work in </a:t>
            </a:r>
            <a:r>
              <a:rPr lang="en-US" sz="3200" dirty="0" smtClean="0"/>
              <a:t>Portugal” </a:t>
            </a:r>
            <a:endParaRPr lang="pt-PT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m 3" descr="Logo 1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89327"/>
            <a:ext cx="956917" cy="82315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932040" y="5733256"/>
            <a:ext cx="3116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    José Miguel Nogueira</a:t>
            </a:r>
          </a:p>
          <a:p>
            <a:r>
              <a:rPr lang="en-US" dirty="0" smtClean="0">
                <a:solidFill>
                  <a:srgbClr val="2C65B2"/>
                </a:solidFill>
                <a:latin typeface="Franklin Gothic Heavy" pitchFamily="34" charset="0"/>
              </a:rPr>
              <a:t>(jmnogueira67@gmail.com)</a:t>
            </a:r>
            <a:endParaRPr lang="pt-PT" dirty="0"/>
          </a:p>
        </p:txBody>
      </p:sp>
      <p:pic>
        <p:nvPicPr>
          <p:cNvPr id="5" name="Picture 2" descr="Y:\Perfil\Desktop\uniao-europeia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0520" y="352922"/>
            <a:ext cx="1220431" cy="77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Y:\Perfil\Desktop\bandeir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6605" y="335005"/>
            <a:ext cx="1195518" cy="79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8" name="TextBox 3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Methodology:</a:t>
            </a:r>
            <a:endParaRPr lang="en-US" sz="32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xmlns="" val="2144841554"/>
              </p:ext>
            </p:extLst>
          </p:nvPr>
        </p:nvGraphicFramePr>
        <p:xfrm>
          <a:off x="1043608" y="2276872"/>
          <a:ext cx="669674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11</a:t>
            </a:fld>
            <a:endParaRPr lang="pt-PT"/>
          </a:p>
        </p:txBody>
      </p:sp>
      <p:grpSp>
        <p:nvGrpSpPr>
          <p:cNvPr id="7" name="Grupo 6"/>
          <p:cNvGrpSpPr/>
          <p:nvPr/>
        </p:nvGrpSpPr>
        <p:grpSpPr>
          <a:xfrm>
            <a:off x="969918" y="1412176"/>
            <a:ext cx="6626418" cy="4664896"/>
            <a:chOff x="2051050" y="1412875"/>
            <a:chExt cx="6254222" cy="4290362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2051050" y="1412875"/>
              <a:ext cx="2303463" cy="1188877"/>
            </a:xfrm>
            <a:prstGeom prst="rect">
              <a:avLst/>
            </a:prstGeom>
            <a:solidFill>
              <a:srgbClr val="0070C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pt-PT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pt-PT" sz="2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View</a:t>
              </a:r>
              <a:r>
                <a:rPr lang="pt-PT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t-PT" sz="2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of</a:t>
              </a:r>
              <a:r>
                <a:rPr lang="pt-PT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t-PT" sz="2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Companies</a:t>
              </a:r>
              <a:endParaRPr lang="pt-PT" sz="2400" dirty="0" smtClean="0"/>
            </a:p>
            <a:p>
              <a:pPr algn="ctr">
                <a:defRPr/>
              </a:pPr>
              <a:endParaRPr lang="pt-PT" dirty="0"/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2124075" y="3573463"/>
              <a:ext cx="2303463" cy="1132263"/>
            </a:xfrm>
            <a:prstGeom prst="rect">
              <a:avLst/>
            </a:prstGeom>
            <a:solidFill>
              <a:srgbClr val="003366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pt-PT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  <a:p>
              <a:pPr algn="ctr">
                <a:defRPr/>
              </a:pPr>
              <a:r>
                <a:rPr lang="pt-PT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Online </a:t>
              </a:r>
              <a:r>
                <a:rPr lang="pt-PT" sz="24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Survey</a:t>
              </a:r>
              <a:endParaRPr lang="pt-P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endParaRPr lang="pt-P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pt-PT" dirty="0" smtClean="0"/>
                <a:t> </a:t>
              </a:r>
              <a:endParaRPr lang="pt-PT" dirty="0"/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5148263" y="2349500"/>
              <a:ext cx="3157009" cy="1613475"/>
            </a:xfrm>
            <a:prstGeom prst="rect">
              <a:avLst/>
            </a:prstGeom>
            <a:solidFill>
              <a:srgbClr val="003366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pt-PT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endParaRPr lang="pt-PT" b="1" dirty="0" smtClean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pt-PT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r>
                <a:rPr lang="en-US" sz="16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epresentative</a:t>
              </a: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sample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companies / organizations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100 or more workers with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disabilities</a:t>
              </a:r>
            </a:p>
            <a:p>
              <a:pPr algn="ctr">
                <a:defRPr/>
              </a:pPr>
              <a:endPara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endParaRPr lang="pt-PT" sz="1600" dirty="0"/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5148263" y="4797426"/>
              <a:ext cx="2951162" cy="905811"/>
            </a:xfrm>
            <a:prstGeom prst="rect">
              <a:avLst/>
            </a:prstGeom>
            <a:solidFill>
              <a:srgbClr val="003366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202 surveys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(October and November 2009)</a:t>
              </a:r>
            </a:p>
            <a:p>
              <a:pPr algn="ctr">
                <a:defRPr/>
              </a:pPr>
              <a:endParaRPr lang="pt-PT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AutoShape 6"/>
            <p:cNvSpPr>
              <a:spLocks/>
            </p:cNvSpPr>
            <p:nvPr/>
          </p:nvSpPr>
          <p:spPr bwMode="auto">
            <a:xfrm>
              <a:off x="4427538" y="3141663"/>
              <a:ext cx="720725" cy="2087562"/>
            </a:xfrm>
            <a:prstGeom prst="leftBrace">
              <a:avLst>
                <a:gd name="adj1" fmla="val 241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pt-PT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3203574" y="2605506"/>
              <a:ext cx="4441" cy="9679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pt-PT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12</a:t>
            </a:fld>
            <a:endParaRPr lang="pt-PT"/>
          </a:p>
        </p:txBody>
      </p:sp>
      <p:grpSp>
        <p:nvGrpSpPr>
          <p:cNvPr id="11" name="Grupo 10"/>
          <p:cNvGrpSpPr/>
          <p:nvPr/>
        </p:nvGrpSpPr>
        <p:grpSpPr>
          <a:xfrm>
            <a:off x="827584" y="1412775"/>
            <a:ext cx="6523118" cy="4720230"/>
            <a:chOff x="2012683" y="1446903"/>
            <a:chExt cx="6088330" cy="4341253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012683" y="1446903"/>
              <a:ext cx="2303463" cy="1358717"/>
            </a:xfrm>
            <a:prstGeom prst="rect">
              <a:avLst/>
            </a:prstGeom>
            <a:solidFill>
              <a:srgbClr val="0070C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pt-PT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lvl="0" algn="ctr"/>
              <a:endParaRPr lang="pt-PT" sz="2000" dirty="0" smtClean="0">
                <a:ln/>
                <a:solidFill>
                  <a:schemeClr val="bg1"/>
                </a:solidFill>
                <a:latin typeface="Arial" pitchFamily="34" charset="0"/>
              </a:endParaRPr>
            </a:p>
            <a:p>
              <a:pPr lvl="0" algn="ctr"/>
              <a:r>
                <a:rPr lang="pt-PT" sz="2000" b="1" dirty="0" err="1" smtClean="0">
                  <a:ln/>
                  <a:solidFill>
                    <a:schemeClr val="bg1"/>
                  </a:solidFill>
                  <a:latin typeface="Arial" pitchFamily="34" charset="0"/>
                </a:rPr>
                <a:t>View</a:t>
              </a:r>
              <a:r>
                <a:rPr lang="pt-PT" sz="2000" b="1" dirty="0" smtClean="0">
                  <a:ln/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lang="pt-PT" sz="2000" b="1" dirty="0" err="1" smtClean="0">
                  <a:ln/>
                  <a:solidFill>
                    <a:schemeClr val="bg1"/>
                  </a:solidFill>
                  <a:latin typeface="Arial" pitchFamily="34" charset="0"/>
                </a:rPr>
                <a:t>of</a:t>
              </a:r>
              <a:r>
                <a:rPr lang="pt-PT" sz="2000" b="1" dirty="0" smtClean="0">
                  <a:ln/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lang="pt-PT" sz="2000" b="1" dirty="0" err="1" smtClean="0">
                  <a:ln/>
                  <a:solidFill>
                    <a:schemeClr val="bg1"/>
                  </a:solidFill>
                  <a:latin typeface="Arial" pitchFamily="34" charset="0"/>
                </a:rPr>
                <a:t>workers</a:t>
              </a:r>
              <a:endParaRPr lang="pt-PT" sz="2000" b="1" dirty="0" smtClean="0">
                <a:ln/>
                <a:solidFill>
                  <a:schemeClr val="bg1"/>
                </a:solidFill>
                <a:latin typeface="Arial" pitchFamily="34" charset="0"/>
              </a:endParaRPr>
            </a:p>
            <a:p>
              <a:pPr lvl="0" algn="ctr"/>
              <a:r>
                <a:rPr lang="pt-PT" sz="2000" dirty="0" smtClean="0">
                  <a:ln/>
                  <a:latin typeface="Arial" pitchFamily="34" charset="0"/>
                </a:rPr>
                <a:t> </a:t>
              </a:r>
              <a:endParaRPr lang="pt-PT" sz="2000" dirty="0" smtClean="0"/>
            </a:p>
            <a:p>
              <a:pPr algn="ctr">
                <a:defRPr/>
              </a:pPr>
              <a:endParaRPr lang="pt-PT" dirty="0">
                <a:latin typeface="Arial" charset="0"/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2124075" y="3573463"/>
              <a:ext cx="2303463" cy="1358717"/>
            </a:xfrm>
            <a:prstGeom prst="rect">
              <a:avLst/>
            </a:prstGeom>
            <a:solidFill>
              <a:srgbClr val="003366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pt-PT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</a:p>
            <a:p>
              <a:pPr algn="ctr">
                <a:defRPr/>
              </a:pPr>
              <a:endParaRPr lang="pt-P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defRPr/>
              </a:pPr>
              <a:r>
                <a:rPr lang="pt-PT" sz="20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Attendance</a:t>
              </a:r>
              <a:r>
                <a:rPr lang="pt-PT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r>
                <a:rPr lang="pt-PT" sz="20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survey</a:t>
              </a:r>
              <a:endParaRPr lang="pt-P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defRPr/>
              </a:pPr>
              <a:endParaRPr lang="pt-P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defRPr/>
              </a:pPr>
              <a:endParaRPr lang="pt-PT" dirty="0">
                <a:latin typeface="Arial" charset="0"/>
              </a:endParaRPr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5148263" y="2349500"/>
              <a:ext cx="2952750" cy="1613475"/>
            </a:xfrm>
            <a:prstGeom prst="rect">
              <a:avLst/>
            </a:prstGeom>
            <a:solidFill>
              <a:srgbClr val="003366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pt-PT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endParaRPr lang="pt-PT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Representative sample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companies / organizations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100 or more workers with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disabilities</a:t>
              </a:r>
            </a:p>
            <a:p>
              <a:pPr algn="ctr">
                <a:defRPr/>
              </a:pPr>
              <a:endPara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defRPr/>
              </a:pPr>
              <a:endPara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5148263" y="4797425"/>
              <a:ext cx="2951162" cy="990731"/>
            </a:xfrm>
            <a:prstGeom prst="rect">
              <a:avLst/>
            </a:prstGeom>
            <a:solidFill>
              <a:srgbClr val="003366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pt-PT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defRPr/>
              </a:pPr>
              <a:r>
                <a:rPr lang="pt-PT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328 surveys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(July and August 2010)</a:t>
              </a:r>
            </a:p>
            <a:p>
              <a:pPr algn="ctr">
                <a:defRPr/>
              </a:pPr>
              <a:endParaRPr lang="pt-PT" dirty="0">
                <a:latin typeface="Arial" charset="0"/>
              </a:endParaRPr>
            </a:p>
          </p:txBody>
        </p:sp>
        <p:sp>
          <p:nvSpPr>
            <p:cNvPr id="22" name="AutoShape 6"/>
            <p:cNvSpPr>
              <a:spLocks/>
            </p:cNvSpPr>
            <p:nvPr/>
          </p:nvSpPr>
          <p:spPr bwMode="auto">
            <a:xfrm>
              <a:off x="4427538" y="3141663"/>
              <a:ext cx="720725" cy="2087562"/>
            </a:xfrm>
            <a:prstGeom prst="leftBrace">
              <a:avLst>
                <a:gd name="adj1" fmla="val 241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pt-PT"/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 flipH="1">
              <a:off x="3203575" y="2837663"/>
              <a:ext cx="18859" cy="7357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pt-PT"/>
            </a:p>
          </p:txBody>
        </p:sp>
      </p:grpSp>
      <p:sp>
        <p:nvSpPr>
          <p:cNvPr id="13" name="CaixaDeTexto 12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4580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13</a:t>
            </a:fld>
            <a:endParaRPr lang="pt-PT"/>
          </a:p>
        </p:txBody>
      </p:sp>
      <p:grpSp>
        <p:nvGrpSpPr>
          <p:cNvPr id="13" name="Grupo 12"/>
          <p:cNvGrpSpPr/>
          <p:nvPr/>
        </p:nvGrpSpPr>
        <p:grpSpPr>
          <a:xfrm>
            <a:off x="755576" y="1481661"/>
            <a:ext cx="6407274" cy="4249432"/>
            <a:chOff x="1979613" y="1196975"/>
            <a:chExt cx="6191250" cy="3973820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979613" y="1196975"/>
              <a:ext cx="2303462" cy="1352729"/>
            </a:xfrm>
            <a:prstGeom prst="rect">
              <a:avLst/>
            </a:prstGeom>
            <a:solidFill>
              <a:srgbClr val="0070C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pt-PT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pt-PT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View</a:t>
              </a:r>
              <a:r>
                <a:rPr lang="pt-PT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of</a:t>
              </a:r>
              <a:r>
                <a:rPr lang="pt-PT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  </a:t>
              </a:r>
            </a:p>
            <a:p>
              <a:pPr algn="ctr">
                <a:defRPr/>
              </a:pPr>
              <a:r>
                <a:rPr lang="pt-PT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key</a:t>
              </a:r>
              <a:r>
                <a:rPr lang="pt-PT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actors</a:t>
              </a:r>
              <a:endParaRPr lang="pt-P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pt-PT" dirty="0"/>
            </a:p>
            <a:p>
              <a:pPr algn="ctr">
                <a:defRPr/>
              </a:pPr>
              <a:endParaRPr lang="pt-PT" dirty="0"/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979613" y="3357563"/>
              <a:ext cx="2303462" cy="1813232"/>
            </a:xfrm>
            <a:prstGeom prst="rect">
              <a:avLst/>
            </a:prstGeom>
            <a:solidFill>
              <a:srgbClr val="003366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pt-PT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t-PT" sz="18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Academics</a:t>
              </a:r>
              <a:r>
                <a:rPr lang="pt-PT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t-PT" sz="18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view</a:t>
              </a:r>
              <a:endParaRPr lang="pt-PT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pt-PT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Government</a:t>
              </a:r>
              <a:r>
                <a:rPr lang="pt-PT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t-PT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view</a:t>
              </a:r>
              <a:endParaRPr lang="pt-P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pt-PT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O</a:t>
              </a:r>
              <a:r>
                <a:rPr lang="en-US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rganizations</a:t>
              </a: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of people with disabilities  view</a:t>
              </a:r>
            </a:p>
            <a:p>
              <a:pPr algn="ctr">
                <a:defRPr/>
              </a:pPr>
              <a:r>
                <a:rPr lang="pt-PT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  <a:r>
                <a:rPr lang="en-US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rganizations</a:t>
              </a: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of </a:t>
              </a:r>
              <a:r>
                <a:rPr lang="pt-PT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Employers</a:t>
              </a:r>
              <a:r>
                <a:rPr lang="pt-PT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t-PT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view</a:t>
              </a:r>
              <a:endParaRPr lang="pt-PT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5219700" y="3644899"/>
              <a:ext cx="2951163" cy="1295166"/>
            </a:xfrm>
            <a:prstGeom prst="rect">
              <a:avLst/>
            </a:prstGeom>
            <a:solidFill>
              <a:srgbClr val="003366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pt-PT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11 semi-directive</a:t>
              </a:r>
            </a:p>
            <a:p>
              <a:pPr algn="ctr">
                <a:defRPr/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interviews</a:t>
              </a:r>
            </a:p>
            <a:p>
              <a:pPr algn="ctr">
                <a:defRPr/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(March and April 2010)</a:t>
              </a:r>
            </a:p>
            <a:p>
              <a:pPr algn="ctr">
                <a:defRPr/>
              </a:pPr>
              <a:endParaRPr lang="pt-PT" sz="1800" dirty="0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3132138" y="2565400"/>
              <a:ext cx="0" cy="792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pt-PT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4284663" y="4292600"/>
              <a:ext cx="935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pt-PT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1263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10" name="TextBox 3"/>
          <p:cNvSpPr txBox="1"/>
          <p:nvPr/>
        </p:nvSpPr>
        <p:spPr>
          <a:xfrm>
            <a:off x="0" y="5085184"/>
            <a:ext cx="91440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Results</a:t>
            </a:r>
            <a:endParaRPr lang="en-US" sz="28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pic>
        <p:nvPicPr>
          <p:cNvPr id="14338" name="Picture 2" descr="https://encrypted-tbn3.gstatic.com/images?q=tbn:ANd9GcQvYIza1v7k-QIA2f9uGTjGx-gdjFuNKS6WS5I5ysaSatZtd6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7403" y="1988840"/>
            <a:ext cx="4206598" cy="3043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871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sp>
        <p:nvSpPr>
          <p:cNvPr id="6" name="Rectângulo 5"/>
          <p:cNvSpPr/>
          <p:nvPr/>
        </p:nvSpPr>
        <p:spPr>
          <a:xfrm>
            <a:off x="0" y="3429000"/>
            <a:ext cx="9144000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The 202 companies object of study (</a:t>
            </a:r>
            <a:r>
              <a:rPr lang="pt-PT" sz="3200" dirty="0" smtClean="0">
                <a:solidFill>
                  <a:schemeClr val="bg1"/>
                </a:solidFill>
              </a:rPr>
              <a:t>more </a:t>
            </a:r>
            <a:r>
              <a:rPr lang="pt-PT" sz="3200" dirty="0" err="1" smtClean="0">
                <a:solidFill>
                  <a:schemeClr val="bg1"/>
                </a:solidFill>
              </a:rPr>
              <a:t>than</a:t>
            </a:r>
            <a:r>
              <a:rPr lang="pt-PT" sz="3200" dirty="0" smtClean="0">
                <a:solidFill>
                  <a:schemeClr val="bg1"/>
                </a:solidFill>
              </a:rPr>
              <a:t> 100 </a:t>
            </a:r>
            <a:r>
              <a:rPr lang="pt-PT" sz="3200" dirty="0" err="1" smtClean="0">
                <a:solidFill>
                  <a:schemeClr val="bg1"/>
                </a:solidFill>
              </a:rPr>
              <a:t>employees</a:t>
            </a:r>
            <a:r>
              <a:rPr lang="pt-PT" sz="3200" dirty="0" smtClean="0">
                <a:solidFill>
                  <a:schemeClr val="bg1"/>
                </a:solidFill>
              </a:rPr>
              <a:t>), </a:t>
            </a:r>
            <a:r>
              <a:rPr lang="en-US" sz="3200" b="1" dirty="0" smtClean="0">
                <a:solidFill>
                  <a:schemeClr val="bg1"/>
                </a:solidFill>
              </a:rPr>
              <a:t>employed 146.760 employees, 1.720 (1,2%) with disabilities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6660232" y="1556792"/>
            <a:ext cx="1923925" cy="101566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1,2%</a:t>
            </a:r>
            <a:endParaRPr lang="pt-PT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1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9" name="CaixaDeTexto 8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0" y="908720"/>
          <a:ext cx="50040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29"/>
          <p:cNvGraphicFramePr>
            <a:graphicFrameLocks/>
          </p:cNvGraphicFramePr>
          <p:nvPr/>
        </p:nvGraphicFramePr>
        <p:xfrm>
          <a:off x="0" y="3861048"/>
          <a:ext cx="5076056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6488668"/>
            <a:ext cx="3430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(Goncalves &amp; Nogueira,  2013)</a:t>
            </a:r>
            <a:endParaRPr lang="pt-P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0" y="3140968"/>
            <a:ext cx="4248472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General characterization </a:t>
            </a:r>
          </a:p>
          <a:p>
            <a:pPr algn="ctr"/>
            <a:r>
              <a:rPr lang="en-US" sz="2000" dirty="0" smtClean="0"/>
              <a:t> of workers with disabilities</a:t>
            </a:r>
          </a:p>
          <a:p>
            <a:pPr algn="ctr"/>
            <a:r>
              <a:rPr lang="en-US" sz="2000" dirty="0" smtClean="0"/>
              <a:t>by age and gender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xmlns="" val="13758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323528" y="980728"/>
            <a:ext cx="820891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Characterization of workers with disabilities: </a:t>
            </a:r>
          </a:p>
          <a:p>
            <a:pPr algn="ctr"/>
            <a:r>
              <a:rPr lang="en-US" dirty="0" smtClean="0"/>
              <a:t>Difficulties in functionality (activities of daily living)</a:t>
            </a:r>
          </a:p>
        </p:txBody>
      </p:sp>
      <p:graphicFrame>
        <p:nvGraphicFramePr>
          <p:cNvPr id="6" name="Gráfico 5"/>
          <p:cNvGraphicFramePr/>
          <p:nvPr/>
        </p:nvGraphicFramePr>
        <p:xfrm>
          <a:off x="611560" y="2276872"/>
          <a:ext cx="741682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ângulo 8"/>
          <p:cNvSpPr/>
          <p:nvPr/>
        </p:nvSpPr>
        <p:spPr>
          <a:xfrm>
            <a:off x="1259632" y="6021288"/>
            <a:ext cx="3457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(Very difficult or can not to do)</a:t>
            </a:r>
            <a:endParaRPr lang="pt-PT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6012160" y="6488668"/>
            <a:ext cx="272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(</a:t>
            </a:r>
            <a:r>
              <a:rPr lang="pt-PT" sz="1400" dirty="0" smtClean="0"/>
              <a:t>Goncalves &amp; Nogueira,  2013)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xmlns="" val="29301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18</a:t>
            </a:fld>
            <a:endParaRPr lang="pt-PT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Gráfico 7"/>
          <p:cNvGraphicFramePr/>
          <p:nvPr/>
        </p:nvGraphicFramePr>
        <p:xfrm>
          <a:off x="0" y="836712"/>
          <a:ext cx="7596336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6488668"/>
            <a:ext cx="272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(</a:t>
            </a:r>
            <a:r>
              <a:rPr lang="pt-PT" sz="1400" dirty="0" smtClean="0"/>
              <a:t>Goncalves &amp; Nogueira,  2013)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xmlns="" val="9328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908720"/>
            <a:ext cx="8820472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pt-PT" dirty="0"/>
              <a:t> </a:t>
            </a:r>
            <a:r>
              <a:rPr lang="en-US" dirty="0" smtClean="0"/>
              <a:t>Comparison between the level of qualifications of workers' with disabilities and </a:t>
            </a:r>
          </a:p>
          <a:p>
            <a:r>
              <a:rPr lang="en-US" dirty="0" smtClean="0"/>
              <a:t>  the universe of employees of companies with 100 or more employees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graphicFrame>
        <p:nvGraphicFramePr>
          <p:cNvPr id="6" name="Chart 183"/>
          <p:cNvGraphicFramePr>
            <a:graphicFrameLocks/>
          </p:cNvGraphicFramePr>
          <p:nvPr/>
        </p:nvGraphicFramePr>
        <p:xfrm>
          <a:off x="251520" y="1628801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6488668"/>
            <a:ext cx="272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(</a:t>
            </a:r>
            <a:r>
              <a:rPr lang="pt-PT" sz="1400" dirty="0" smtClean="0"/>
              <a:t>Goncalves &amp; Nogueira,  2013)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xmlns="" val="28764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</a:t>
            </a:fld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836712"/>
            <a:ext cx="79928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3200" b="1" dirty="0" smtClean="0"/>
          </a:p>
          <a:p>
            <a:r>
              <a:rPr lang="pt-PT" sz="3200" b="1" dirty="0" err="1" smtClean="0"/>
              <a:t>Overview</a:t>
            </a:r>
            <a:r>
              <a:rPr lang="pt-PT" sz="3200" b="1" dirty="0" smtClean="0"/>
              <a:t>:</a:t>
            </a:r>
          </a:p>
          <a:p>
            <a:endParaRPr lang="pt-PT" sz="3200" b="1" dirty="0" smtClean="0"/>
          </a:p>
          <a:p>
            <a:endParaRPr lang="pt-PT" dirty="0" smtClean="0"/>
          </a:p>
          <a:p>
            <a:pPr marL="400050" indent="-400050">
              <a:buFont typeface="+mj-lt"/>
              <a:buAutoNum type="romanLcPeriod"/>
            </a:pPr>
            <a:r>
              <a:rPr lang="en-US" sz="2400" dirty="0" smtClean="0"/>
              <a:t>The inclusion: a paradigm change</a:t>
            </a:r>
          </a:p>
          <a:p>
            <a:pPr marL="400050" indent="-400050">
              <a:buFont typeface="+mj-lt"/>
              <a:buAutoNum type="romanLcPeriod"/>
            </a:pPr>
            <a:endParaRPr lang="en-US" sz="2400" dirty="0"/>
          </a:p>
          <a:p>
            <a:r>
              <a:rPr lang="en-US" sz="2400" dirty="0" smtClean="0"/>
              <a:t>ii.  The study</a:t>
            </a:r>
            <a:r>
              <a:rPr lang="en-US" sz="2400" dirty="0"/>
              <a:t>: </a:t>
            </a:r>
            <a:r>
              <a:rPr lang="en-US" sz="2400" dirty="0" smtClean="0"/>
              <a:t>“The </a:t>
            </a:r>
            <a:r>
              <a:rPr lang="en-US" sz="2400" dirty="0"/>
              <a:t>Employment of people with </a:t>
            </a:r>
            <a:r>
              <a:rPr lang="en-US" sz="2400" dirty="0" smtClean="0"/>
              <a:t>          disabilities“</a:t>
            </a:r>
          </a:p>
          <a:p>
            <a:endParaRPr lang="en-US" sz="2400" dirty="0"/>
          </a:p>
          <a:p>
            <a:r>
              <a:rPr lang="en-US" sz="2400" dirty="0" smtClean="0"/>
              <a:t>iii. </a:t>
            </a:r>
            <a:r>
              <a:rPr lang="en-US" sz="2400" dirty="0"/>
              <a:t>Final notes and f</a:t>
            </a:r>
            <a:r>
              <a:rPr lang="pt-PT" sz="2400" dirty="0" err="1"/>
              <a:t>uture</a:t>
            </a:r>
            <a:r>
              <a:rPr lang="pt-PT" sz="2400" dirty="0"/>
              <a:t> </a:t>
            </a:r>
            <a:r>
              <a:rPr lang="pt-PT" sz="2400" dirty="0" err="1"/>
              <a:t>challenges</a:t>
            </a:r>
            <a:endParaRPr lang="en-US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pPr marL="400050" indent="-400050">
              <a:buFont typeface="+mj-lt"/>
              <a:buAutoNum type="romanLcPeriod"/>
            </a:pPr>
            <a:endParaRPr lang="en-US" sz="2000" dirty="0" smtClean="0"/>
          </a:p>
          <a:p>
            <a:pPr marL="400050" indent="-400050">
              <a:buFont typeface="+mj-lt"/>
              <a:buAutoNum type="romanLcPeriod"/>
            </a:pPr>
            <a:endParaRPr lang="en-US" sz="2000" dirty="0" smtClean="0"/>
          </a:p>
          <a:p>
            <a:pPr marL="400050" indent="-400050"/>
            <a:endParaRPr lang="en-US" sz="2000" dirty="0" smtClean="0"/>
          </a:p>
          <a:p>
            <a:pPr marL="400050" indent="-400050"/>
            <a:endParaRPr lang="pt-PT" dirty="0" smtClean="0"/>
          </a:p>
          <a:p>
            <a:pPr marL="400050" indent="-400050">
              <a:buFont typeface="+mj-lt"/>
              <a:buAutoNum type="romanLcPeriod"/>
            </a:pPr>
            <a:endParaRPr lang="pt-PT" dirty="0" smtClean="0"/>
          </a:p>
          <a:p>
            <a:pPr marL="400050" indent="-400050">
              <a:buFont typeface="+mj-lt"/>
              <a:buAutoNum type="romanLcPeriod"/>
            </a:pPr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pic>
        <p:nvPicPr>
          <p:cNvPr id="15" name="Imagem 14" descr="Logo 1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334000"/>
            <a:ext cx="177165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1052736"/>
            <a:ext cx="4499992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pt-PT" dirty="0"/>
              <a:t> </a:t>
            </a:r>
            <a:r>
              <a:rPr lang="en-US" sz="2400" dirty="0" smtClean="0"/>
              <a:t>Integration in the company</a:t>
            </a:r>
            <a:endParaRPr lang="pt-PT" sz="24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84168" y="5013176"/>
            <a:ext cx="2299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pt-PT" sz="1600" dirty="0" smtClean="0"/>
              <a:t> </a:t>
            </a:r>
            <a:r>
              <a:rPr lang="pt-PT" sz="2000" u="sng" dirty="0" err="1" smtClean="0"/>
              <a:t>Companies</a:t>
            </a:r>
            <a:r>
              <a:rPr lang="pt-PT" sz="2000" u="sng" dirty="0" smtClean="0"/>
              <a:t> </a:t>
            </a:r>
            <a:r>
              <a:rPr lang="pt-PT" sz="2000" u="sng" dirty="0" err="1" smtClean="0"/>
              <a:t>view</a:t>
            </a:r>
            <a:endParaRPr lang="pt-PT" sz="2000" u="sng" dirty="0" smtClean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95536" y="2564904"/>
            <a:ext cx="35862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pt-PT" sz="1400" dirty="0"/>
              <a:t> </a:t>
            </a:r>
            <a:r>
              <a:rPr lang="pt-PT" sz="2000" u="sng" dirty="0" err="1" smtClean="0"/>
              <a:t>View</a:t>
            </a:r>
            <a:r>
              <a:rPr lang="pt-PT" sz="2000" u="sng" dirty="0" smtClean="0"/>
              <a:t> </a:t>
            </a:r>
            <a:r>
              <a:rPr lang="pt-PT" sz="2000" u="sng" dirty="0" err="1" smtClean="0"/>
              <a:t>of</a:t>
            </a:r>
            <a:r>
              <a:rPr lang="pt-PT" sz="2000" u="sng" dirty="0" smtClean="0"/>
              <a:t> </a:t>
            </a:r>
            <a:r>
              <a:rPr lang="pt-PT" sz="2000" u="sng" dirty="0" err="1" smtClean="0"/>
              <a:t>disablities</a:t>
            </a:r>
            <a:r>
              <a:rPr lang="pt-PT" sz="2000" u="sng" dirty="0" smtClean="0"/>
              <a:t> </a:t>
            </a:r>
            <a:r>
              <a:rPr lang="pt-PT" sz="2000" u="sng" dirty="0" err="1" smtClean="0"/>
              <a:t>Workers</a:t>
            </a:r>
            <a:endParaRPr lang="pt-PT" sz="2000" u="sng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Chart 3"/>
          <p:cNvGraphicFramePr>
            <a:graphicFrameLocks/>
          </p:cNvGraphicFramePr>
          <p:nvPr/>
        </p:nvGraphicFramePr>
        <p:xfrm>
          <a:off x="4962525" y="836712"/>
          <a:ext cx="4181475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/>
          <p:cNvGraphicFramePr/>
          <p:nvPr/>
        </p:nvGraphicFramePr>
        <p:xfrm>
          <a:off x="0" y="3068960"/>
          <a:ext cx="5508104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084168" y="6488668"/>
            <a:ext cx="272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(</a:t>
            </a:r>
            <a:r>
              <a:rPr lang="pt-PT" sz="1400" dirty="0" smtClean="0"/>
              <a:t>Goncalves &amp; Nogueira,  2013)</a:t>
            </a:r>
            <a:endParaRPr lang="pt-PT" sz="1400" dirty="0"/>
          </a:p>
        </p:txBody>
      </p:sp>
      <p:sp>
        <p:nvSpPr>
          <p:cNvPr id="16" name="Seta para baixo 15"/>
          <p:cNvSpPr/>
          <p:nvPr/>
        </p:nvSpPr>
        <p:spPr bwMode="auto">
          <a:xfrm>
            <a:off x="899592" y="3068960"/>
            <a:ext cx="504056" cy="648072"/>
          </a:xfrm>
          <a:prstGeom prst="downArrow">
            <a:avLst/>
          </a:prstGeom>
          <a:solidFill>
            <a:srgbClr val="000099"/>
          </a:solidFill>
          <a:ln w="6350">
            <a:noFill/>
            <a:round/>
            <a:headEnd/>
            <a:tailEnd/>
          </a:ln>
        </p:spPr>
        <p:txBody>
          <a:bodyPr wrap="none" lIns="48381" tIns="48381" rIns="48381" bIns="48381" rtlCol="0" anchor="ctr" anchorCtr="1"/>
          <a:lstStyle/>
          <a:p>
            <a:pPr algn="ctr"/>
            <a:endParaRPr lang="pt-PT" sz="1900" dirty="0">
              <a:solidFill>
                <a:schemeClr val="bg1"/>
              </a:solidFill>
              <a:latin typeface="NewsGoth BT"/>
            </a:endParaRPr>
          </a:p>
        </p:txBody>
      </p:sp>
      <p:sp>
        <p:nvSpPr>
          <p:cNvPr id="17" name="Seta para cima 16"/>
          <p:cNvSpPr/>
          <p:nvPr/>
        </p:nvSpPr>
        <p:spPr bwMode="auto">
          <a:xfrm>
            <a:off x="6876256" y="4365104"/>
            <a:ext cx="504056" cy="648072"/>
          </a:xfrm>
          <a:prstGeom prst="upArrow">
            <a:avLst/>
          </a:prstGeom>
          <a:solidFill>
            <a:srgbClr val="000099"/>
          </a:solidFill>
          <a:ln w="6350">
            <a:noFill/>
            <a:round/>
            <a:headEnd/>
            <a:tailEnd/>
          </a:ln>
        </p:spPr>
        <p:txBody>
          <a:bodyPr wrap="none" lIns="48381" tIns="48381" rIns="48381" bIns="48381" rtlCol="0" anchor="ctr" anchorCtr="1"/>
          <a:lstStyle/>
          <a:p>
            <a:pPr algn="ctr"/>
            <a:endParaRPr lang="pt-PT" sz="1900" dirty="0">
              <a:solidFill>
                <a:schemeClr val="bg1"/>
              </a:solidFill>
              <a:latin typeface="NewsGoth B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8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1052736"/>
            <a:ext cx="8748464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pt-PT" dirty="0"/>
              <a:t> </a:t>
            </a:r>
            <a:r>
              <a:rPr lang="pt-PT" sz="2000" dirty="0" err="1" smtClean="0"/>
              <a:t>With</a:t>
            </a:r>
            <a:r>
              <a:rPr lang="pt-PT" sz="2000" dirty="0" smtClean="0"/>
              <a:t> </a:t>
            </a:r>
            <a:r>
              <a:rPr lang="pt-PT" sz="2000" dirty="0" err="1" smtClean="0"/>
              <a:t>regard</a:t>
            </a:r>
            <a:r>
              <a:rPr lang="pt-PT" sz="2000" dirty="0" smtClean="0"/>
              <a:t> to </a:t>
            </a:r>
            <a:r>
              <a:rPr lang="pt-PT" sz="2000" dirty="0" err="1" smtClean="0"/>
              <a:t>absenteeism</a:t>
            </a:r>
            <a:r>
              <a:rPr lang="pt-PT" sz="2000" dirty="0" smtClean="0"/>
              <a:t>, </a:t>
            </a:r>
            <a:r>
              <a:rPr lang="pt-PT" sz="2000" dirty="0" err="1" smtClean="0"/>
              <a:t>the</a:t>
            </a:r>
            <a:r>
              <a:rPr lang="pt-PT" sz="2000" dirty="0" smtClean="0"/>
              <a:t> </a:t>
            </a:r>
            <a:r>
              <a:rPr lang="pt-PT" sz="2000" dirty="0" err="1" smtClean="0"/>
              <a:t>workers</a:t>
            </a:r>
            <a:r>
              <a:rPr lang="pt-PT" sz="2000" dirty="0" smtClean="0"/>
              <a:t> </a:t>
            </a:r>
            <a:r>
              <a:rPr lang="pt-PT" sz="2000" dirty="0" err="1" smtClean="0"/>
              <a:t>with</a:t>
            </a:r>
            <a:r>
              <a:rPr lang="pt-PT" sz="2000" dirty="0" smtClean="0"/>
              <a:t> </a:t>
            </a:r>
            <a:r>
              <a:rPr lang="pt-PT" sz="2000" dirty="0" err="1" smtClean="0"/>
              <a:t>disabilities</a:t>
            </a:r>
            <a:r>
              <a:rPr lang="pt-PT" sz="2000" dirty="0" smtClean="0"/>
              <a:t>, </a:t>
            </a:r>
            <a:r>
              <a:rPr lang="pt-PT" sz="2000" dirty="0" err="1" smtClean="0"/>
              <a:t>absent</a:t>
            </a:r>
            <a:r>
              <a:rPr lang="pt-PT" sz="2000" dirty="0" smtClean="0"/>
              <a:t> </a:t>
            </a:r>
          </a:p>
          <a:p>
            <a:r>
              <a:rPr lang="pt-PT" sz="2000" dirty="0" smtClean="0"/>
              <a:t>   </a:t>
            </a:r>
            <a:r>
              <a:rPr lang="pt-PT" sz="2000" dirty="0" err="1" smtClean="0"/>
              <a:t>from</a:t>
            </a:r>
            <a:r>
              <a:rPr lang="pt-PT" sz="2000" dirty="0" smtClean="0"/>
              <a:t> </a:t>
            </a:r>
            <a:r>
              <a:rPr lang="pt-PT" sz="2000" dirty="0" err="1" smtClean="0"/>
              <a:t>work</a:t>
            </a:r>
            <a:r>
              <a:rPr lang="pt-PT" sz="2000" dirty="0" smtClean="0"/>
              <a:t>:</a:t>
            </a:r>
            <a:endParaRPr lang="pt-PT" sz="2000" dirty="0"/>
          </a:p>
        </p:txBody>
      </p:sp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395536" y="2204864"/>
          <a:ext cx="76328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6084168" y="6488668"/>
            <a:ext cx="272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(</a:t>
            </a:r>
            <a:r>
              <a:rPr lang="pt-PT" sz="1400" dirty="0" smtClean="0"/>
              <a:t>Goncalves &amp; Nogueira,  2013)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xmlns="" val="9468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1124745"/>
            <a:ext cx="882047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pt-PT" dirty="0"/>
              <a:t> </a:t>
            </a:r>
            <a:r>
              <a:rPr lang="en-US" sz="2000" dirty="0" smtClean="0"/>
              <a:t>Satisfaction with the professional performance of  the </a:t>
            </a:r>
            <a:r>
              <a:rPr lang="pt-PT" sz="2000" dirty="0" err="1" smtClean="0"/>
              <a:t>workers</a:t>
            </a:r>
            <a:r>
              <a:rPr lang="pt-PT" sz="2000" dirty="0" smtClean="0"/>
              <a:t> </a:t>
            </a:r>
            <a:r>
              <a:rPr lang="pt-PT" sz="2000" dirty="0" err="1" smtClean="0"/>
              <a:t>with</a:t>
            </a:r>
            <a:r>
              <a:rPr lang="pt-PT" sz="2000" dirty="0" smtClean="0"/>
              <a:t> </a:t>
            </a:r>
          </a:p>
          <a:p>
            <a:r>
              <a:rPr lang="pt-PT" sz="2000" dirty="0" smtClean="0"/>
              <a:t> </a:t>
            </a:r>
            <a:r>
              <a:rPr lang="pt-PT" sz="2000" dirty="0" err="1" smtClean="0"/>
              <a:t>disabilities</a:t>
            </a:r>
            <a:r>
              <a:rPr lang="en-US" sz="2000" dirty="0" smtClean="0"/>
              <a:t> </a:t>
            </a:r>
            <a:endParaRPr lang="pt-PT" sz="2000" dirty="0" smtClean="0"/>
          </a:p>
        </p:txBody>
      </p:sp>
      <p:graphicFrame>
        <p:nvGraphicFramePr>
          <p:cNvPr id="8" name="Gráfico 7"/>
          <p:cNvGraphicFramePr/>
          <p:nvPr/>
        </p:nvGraphicFramePr>
        <p:xfrm>
          <a:off x="539552" y="2204864"/>
          <a:ext cx="80648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081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196752"/>
            <a:ext cx="8820471" cy="6771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pt-PT" dirty="0"/>
              <a:t> </a:t>
            </a:r>
            <a:r>
              <a:rPr lang="pt-PT" sz="2000" dirty="0" err="1" smtClean="0">
                <a:solidFill>
                  <a:schemeClr val="dk1"/>
                </a:solidFill>
              </a:rPr>
              <a:t>Satisfaction</a:t>
            </a:r>
            <a:r>
              <a:rPr lang="pt-PT" sz="2000" dirty="0" smtClean="0">
                <a:solidFill>
                  <a:schemeClr val="dk1"/>
                </a:solidFill>
              </a:rPr>
              <a:t> </a:t>
            </a:r>
            <a:r>
              <a:rPr lang="pt-PT" sz="2000" dirty="0" err="1" smtClean="0">
                <a:solidFill>
                  <a:schemeClr val="dk1"/>
                </a:solidFill>
              </a:rPr>
              <a:t>with</a:t>
            </a:r>
            <a:r>
              <a:rPr lang="pt-PT" sz="2000" dirty="0" smtClean="0">
                <a:solidFill>
                  <a:schemeClr val="dk1"/>
                </a:solidFill>
              </a:rPr>
              <a:t> </a:t>
            </a:r>
            <a:r>
              <a:rPr lang="pt-PT" sz="2000" dirty="0" err="1" smtClean="0">
                <a:solidFill>
                  <a:schemeClr val="dk1"/>
                </a:solidFill>
              </a:rPr>
              <a:t>productivity</a:t>
            </a:r>
            <a:r>
              <a:rPr lang="pt-PT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</a:rPr>
              <a:t>of  the </a:t>
            </a:r>
            <a:r>
              <a:rPr lang="pt-PT" sz="2000" dirty="0" err="1" smtClean="0">
                <a:solidFill>
                  <a:schemeClr val="dk1"/>
                </a:solidFill>
              </a:rPr>
              <a:t>workers</a:t>
            </a:r>
            <a:r>
              <a:rPr lang="pt-PT" sz="2000" dirty="0" smtClean="0">
                <a:solidFill>
                  <a:schemeClr val="dk1"/>
                </a:solidFill>
              </a:rPr>
              <a:t> </a:t>
            </a:r>
            <a:r>
              <a:rPr lang="pt-PT" sz="2000" dirty="0" err="1" smtClean="0">
                <a:solidFill>
                  <a:schemeClr val="dk1"/>
                </a:solidFill>
              </a:rPr>
              <a:t>with</a:t>
            </a:r>
            <a:r>
              <a:rPr lang="pt-PT" sz="2000" dirty="0" smtClean="0">
                <a:solidFill>
                  <a:schemeClr val="dk1"/>
                </a:solidFill>
              </a:rPr>
              <a:t> </a:t>
            </a:r>
            <a:r>
              <a:rPr lang="pt-PT" sz="2000" dirty="0" err="1" smtClean="0">
                <a:solidFill>
                  <a:schemeClr val="dk1"/>
                </a:solidFill>
              </a:rPr>
              <a:t>disabilities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endParaRPr lang="pt-PT" sz="2000" dirty="0" smtClean="0">
              <a:solidFill>
                <a:schemeClr val="dk1"/>
              </a:solidFill>
            </a:endParaRPr>
          </a:p>
          <a:p>
            <a:endParaRPr lang="pt-PT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Gráfico 8"/>
          <p:cNvGraphicFramePr/>
          <p:nvPr/>
        </p:nvGraphicFramePr>
        <p:xfrm>
          <a:off x="611560" y="2204864"/>
          <a:ext cx="76328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619672" y="6237312"/>
            <a:ext cx="272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(</a:t>
            </a:r>
            <a:r>
              <a:rPr lang="pt-PT" sz="1400" dirty="0" smtClean="0"/>
              <a:t>Goncalves &amp; Nogueira,  2013)</a:t>
            </a:r>
            <a:endParaRPr lang="pt-P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8" name="TextBox 3"/>
          <p:cNvSpPr txBox="1"/>
          <p:nvPr/>
        </p:nvSpPr>
        <p:spPr>
          <a:xfrm>
            <a:off x="0" y="4869160"/>
            <a:ext cx="9144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/>
                </a:solidFill>
              </a:rPr>
              <a:t>View of Key Actors</a:t>
            </a:r>
            <a:endParaRPr lang="pt-PT" sz="3200" b="1" dirty="0" smtClean="0">
              <a:ln/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 descr="http://www.valsyslabs.com/wp-content/uploads/2012/10/IndustryLeadingExper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50" y="2852936"/>
            <a:ext cx="3905250" cy="1962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885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25</a:t>
            </a:fld>
            <a:endParaRPr lang="pt-PT"/>
          </a:p>
        </p:txBody>
      </p:sp>
      <p:sp>
        <p:nvSpPr>
          <p:cNvPr id="8" name="TextBox 3"/>
          <p:cNvSpPr txBox="1"/>
          <p:nvPr/>
        </p:nvSpPr>
        <p:spPr>
          <a:xfrm>
            <a:off x="0" y="1124744"/>
            <a:ext cx="9144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Strengths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2000" dirty="0" smtClean="0">
                <a:solidFill>
                  <a:schemeClr val="bg1"/>
                </a:solidFill>
              </a:rPr>
              <a:t>(</a:t>
            </a:r>
            <a:r>
              <a:rPr lang="pt-PT" sz="2000" dirty="0" err="1" smtClean="0">
                <a:solidFill>
                  <a:schemeClr val="bg1"/>
                </a:solidFill>
              </a:rPr>
              <a:t>Key</a:t>
            </a:r>
            <a:r>
              <a:rPr lang="pt-PT" sz="2000" dirty="0" smtClean="0">
                <a:solidFill>
                  <a:schemeClr val="bg1"/>
                </a:solidFill>
              </a:rPr>
              <a:t> </a:t>
            </a:r>
            <a:r>
              <a:rPr lang="pt-PT" sz="2000" dirty="0" err="1" smtClean="0">
                <a:solidFill>
                  <a:schemeClr val="bg1"/>
                </a:solidFill>
              </a:rPr>
              <a:t>actors</a:t>
            </a:r>
            <a:r>
              <a:rPr lang="pt-PT" sz="2000" dirty="0" smtClean="0">
                <a:solidFill>
                  <a:schemeClr val="bg1"/>
                </a:solidFill>
              </a:rPr>
              <a:t> </a:t>
            </a:r>
            <a:r>
              <a:rPr lang="pt-PT" sz="2000" dirty="0" err="1" smtClean="0">
                <a:solidFill>
                  <a:schemeClr val="bg1"/>
                </a:solidFill>
              </a:rPr>
              <a:t>perspective</a:t>
            </a:r>
            <a:r>
              <a:rPr lang="pt-PT" sz="2000" dirty="0" smtClean="0">
                <a:solidFill>
                  <a:schemeClr val="bg1"/>
                </a:solidFill>
              </a:rPr>
              <a:t>)</a:t>
            </a:r>
            <a:r>
              <a:rPr lang="pt-PT" sz="2000" b="1" dirty="0" smtClean="0"/>
              <a:t> </a:t>
            </a:r>
            <a:endParaRPr lang="pt-PT" sz="20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ângulo 4"/>
          <p:cNvSpPr/>
          <p:nvPr/>
        </p:nvSpPr>
        <p:spPr>
          <a:xfrm>
            <a:off x="251520" y="1916832"/>
            <a:ext cx="8892480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stigma tends to disappear when people with disabilities have the opportunity to demonstrate their usefulness to the company;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major companies have developed social responsibility strategies;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 Portugal, the right to non-discrimination in employment is guaranteed in national legislation;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Portugal has also many specific active employment measures for people with disabilities (recent implementation of the measure "supported employment“)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Entrepreneurs agreed to help disseminate the results of this study </a:t>
            </a:r>
          </a:p>
          <a:p>
            <a:r>
              <a:rPr lang="en-US" dirty="0" smtClean="0"/>
              <a:t>  to their peers </a:t>
            </a:r>
          </a:p>
        </p:txBody>
      </p:sp>
      <p:sp>
        <p:nvSpPr>
          <p:cNvPr id="7" name="Seta para cima 6"/>
          <p:cNvSpPr/>
          <p:nvPr/>
        </p:nvSpPr>
        <p:spPr bwMode="auto">
          <a:xfrm>
            <a:off x="7740352" y="1124744"/>
            <a:ext cx="432048" cy="576064"/>
          </a:xfrm>
          <a:prstGeom prst="upArrow">
            <a:avLst/>
          </a:prstGeom>
          <a:solidFill>
            <a:schemeClr val="bg1"/>
          </a:solidFill>
          <a:ln w="6350">
            <a:noFill/>
            <a:round/>
            <a:headEnd/>
            <a:tailEnd/>
          </a:ln>
        </p:spPr>
        <p:txBody>
          <a:bodyPr wrap="none" lIns="48381" tIns="48381" rIns="48381" bIns="48381" rtlCol="0" anchor="ctr" anchorCtr="1"/>
          <a:lstStyle/>
          <a:p>
            <a:pPr algn="ctr"/>
            <a:endParaRPr lang="pt-PT" sz="1900" dirty="0">
              <a:solidFill>
                <a:schemeClr val="bg1"/>
              </a:solidFill>
              <a:latin typeface="NewsGoth B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5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26</a:t>
            </a:fld>
            <a:endParaRPr lang="pt-PT"/>
          </a:p>
        </p:txBody>
      </p:sp>
      <p:sp>
        <p:nvSpPr>
          <p:cNvPr id="8" name="TextBox 3"/>
          <p:cNvSpPr txBox="1"/>
          <p:nvPr/>
        </p:nvSpPr>
        <p:spPr>
          <a:xfrm>
            <a:off x="0" y="1124744"/>
            <a:ext cx="9144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Weaknesses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2000" dirty="0" smtClean="0">
                <a:solidFill>
                  <a:schemeClr val="bg1"/>
                </a:solidFill>
              </a:rPr>
              <a:t>(</a:t>
            </a:r>
            <a:r>
              <a:rPr lang="pt-PT" sz="2000" dirty="0" err="1" smtClean="0">
                <a:solidFill>
                  <a:schemeClr val="bg1"/>
                </a:solidFill>
              </a:rPr>
              <a:t>Key</a:t>
            </a:r>
            <a:r>
              <a:rPr lang="pt-PT" sz="2000" dirty="0" smtClean="0">
                <a:solidFill>
                  <a:schemeClr val="bg1"/>
                </a:solidFill>
              </a:rPr>
              <a:t> </a:t>
            </a:r>
            <a:r>
              <a:rPr lang="pt-PT" sz="2000" dirty="0" err="1" smtClean="0">
                <a:solidFill>
                  <a:schemeClr val="bg1"/>
                </a:solidFill>
              </a:rPr>
              <a:t>actors</a:t>
            </a:r>
            <a:r>
              <a:rPr lang="pt-PT" sz="2000" dirty="0" smtClean="0">
                <a:solidFill>
                  <a:schemeClr val="bg1"/>
                </a:solidFill>
              </a:rPr>
              <a:t> </a:t>
            </a:r>
            <a:r>
              <a:rPr lang="pt-PT" sz="2000" dirty="0" err="1" smtClean="0">
                <a:solidFill>
                  <a:schemeClr val="bg1"/>
                </a:solidFill>
              </a:rPr>
              <a:t>perspective</a:t>
            </a:r>
            <a:r>
              <a:rPr lang="pt-PT" sz="2000" dirty="0" smtClean="0">
                <a:solidFill>
                  <a:schemeClr val="bg1"/>
                </a:solidFill>
              </a:rPr>
              <a:t>)</a:t>
            </a:r>
            <a:r>
              <a:rPr lang="pt-PT" sz="2000" b="1" dirty="0" smtClean="0"/>
              <a:t> 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ângulo 4"/>
          <p:cNvSpPr/>
          <p:nvPr/>
        </p:nvSpPr>
        <p:spPr>
          <a:xfrm>
            <a:off x="0" y="1916832"/>
            <a:ext cx="9144000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Although some advances, does not exist yet equal opportunities in access to employment in Portugal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Overall, the companies unknown the active employment measures for people with disabilities;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There is also a lack of knowledge about the real productive capacity of people with disabilities;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type and level of disability affects in access and in the career;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en-US" dirty="0" smtClean="0"/>
              <a:t>Until does not improve the education and training of the people with </a:t>
            </a:r>
          </a:p>
          <a:p>
            <a:r>
              <a:rPr lang="en-US" dirty="0" smtClean="0"/>
              <a:t> disabilities, discrimination in employment will be continue </a:t>
            </a:r>
            <a:endParaRPr lang="pt-PT" dirty="0"/>
          </a:p>
        </p:txBody>
      </p:sp>
      <p:sp>
        <p:nvSpPr>
          <p:cNvPr id="7" name="Seta para baixo 6"/>
          <p:cNvSpPr/>
          <p:nvPr/>
        </p:nvSpPr>
        <p:spPr bwMode="auto">
          <a:xfrm>
            <a:off x="7380312" y="1124744"/>
            <a:ext cx="504056" cy="576064"/>
          </a:xfrm>
          <a:prstGeom prst="downArrow">
            <a:avLst/>
          </a:prstGeom>
          <a:solidFill>
            <a:schemeClr val="bg1"/>
          </a:solidFill>
          <a:ln w="6350">
            <a:noFill/>
            <a:round/>
            <a:headEnd/>
            <a:tailEnd/>
          </a:ln>
        </p:spPr>
        <p:txBody>
          <a:bodyPr wrap="none" lIns="48381" tIns="48381" rIns="48381" bIns="48381" rtlCol="0" anchor="ctr" anchorCtr="1"/>
          <a:lstStyle/>
          <a:p>
            <a:pPr algn="ctr"/>
            <a:endParaRPr lang="pt-PT" sz="1900" dirty="0">
              <a:solidFill>
                <a:schemeClr val="bg1"/>
              </a:solidFill>
              <a:latin typeface="NewsGoth B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5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8" name="TextBox 3"/>
          <p:cNvSpPr txBox="1"/>
          <p:nvPr/>
        </p:nvSpPr>
        <p:spPr>
          <a:xfrm>
            <a:off x="0" y="4725144"/>
            <a:ext cx="9144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white"/>
                </a:solidFill>
                <a:latin typeface="Century Gothic"/>
                <a:cs typeface="Century Gothic"/>
              </a:rPr>
              <a:t>Final Notes</a:t>
            </a:r>
          </a:p>
          <a:p>
            <a:endParaRPr lang="en-US" sz="2000" b="1" dirty="0">
              <a:solidFill>
                <a:prstClr val="white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 descr="http://www.onetip.net/wp-content/uploads/2010/07/conclusions-for-a-thes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4928" y="836712"/>
            <a:ext cx="3169072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950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5536" y="1052736"/>
            <a:ext cx="8589211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The integration of people with disabilities in the labor market is </a:t>
            </a:r>
          </a:p>
          <a:p>
            <a:r>
              <a:rPr lang="en-US" dirty="0" smtClean="0"/>
              <a:t> currently seen as a matter of </a:t>
            </a:r>
            <a:r>
              <a:rPr lang="en-US" b="1" dirty="0" smtClean="0"/>
              <a:t>human rights and a key factor for their </a:t>
            </a:r>
          </a:p>
          <a:p>
            <a:r>
              <a:rPr lang="en-US" b="1" dirty="0" smtClean="0"/>
              <a:t>inclusion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results of this study show when the people with disabilities </a:t>
            </a:r>
          </a:p>
          <a:p>
            <a:r>
              <a:rPr lang="en-US" dirty="0" smtClean="0"/>
              <a:t> have opportunities to work, they </a:t>
            </a:r>
            <a:r>
              <a:rPr lang="en-US" b="1" dirty="0" smtClean="0"/>
              <a:t>demonstrate their value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findings show that it </a:t>
            </a:r>
            <a:r>
              <a:rPr lang="en-US" b="1" dirty="0" smtClean="0"/>
              <a:t>is a myth </a:t>
            </a:r>
            <a:r>
              <a:rPr lang="en-US" dirty="0" smtClean="0"/>
              <a:t>that disabled people are incapable. </a:t>
            </a:r>
          </a:p>
          <a:p>
            <a:r>
              <a:rPr lang="en-US" dirty="0" smtClean="0"/>
              <a:t>People with disabilities don't have integration problems, are assiduous, </a:t>
            </a:r>
          </a:p>
          <a:p>
            <a:r>
              <a:rPr lang="en-US" dirty="0" smtClean="0"/>
              <a:t>productive or useful to organizations;</a:t>
            </a:r>
          </a:p>
          <a:p>
            <a:endParaRPr lang="pt-PT" dirty="0" smtClean="0"/>
          </a:p>
          <a:p>
            <a:pPr>
              <a:buFontTx/>
              <a:buChar char="•"/>
            </a:pPr>
            <a:r>
              <a:rPr lang="pt-PT" dirty="0" smtClean="0"/>
              <a:t> </a:t>
            </a:r>
            <a:r>
              <a:rPr lang="en-US" dirty="0" smtClean="0"/>
              <a:t>The results also show that employing people with disabilities is not merely </a:t>
            </a:r>
          </a:p>
          <a:p>
            <a:r>
              <a:rPr lang="en-US" dirty="0" smtClean="0"/>
              <a:t> a case of social responsibility, is in fact “a good business for companies”. </a:t>
            </a:r>
            <a:endParaRPr lang="pt-PT" dirty="0" smtClean="0"/>
          </a:p>
          <a:p>
            <a:endParaRPr lang="pt-PT" dirty="0" smtClean="0"/>
          </a:p>
          <a:p>
            <a:pPr>
              <a:buFontTx/>
              <a:buChar char="•"/>
            </a:pPr>
            <a:r>
              <a:rPr lang="pt-PT" dirty="0" smtClean="0"/>
              <a:t> </a:t>
            </a:r>
            <a:r>
              <a:rPr lang="en-US" dirty="0" smtClean="0"/>
              <a:t>However </a:t>
            </a:r>
            <a:r>
              <a:rPr lang="en-US" b="1" dirty="0" smtClean="0"/>
              <a:t>(and this is the point</a:t>
            </a:r>
            <a:r>
              <a:rPr lang="en-US" dirty="0" smtClean="0"/>
              <a:t>), how can the employment of people </a:t>
            </a:r>
          </a:p>
          <a:p>
            <a:r>
              <a:rPr lang="en-US" dirty="0" smtClean="0"/>
              <a:t> with disabilities increase in a country with a high global unemployment rate?</a:t>
            </a:r>
            <a:endParaRPr lang="pt-PT" dirty="0" smtClean="0"/>
          </a:p>
          <a:p>
            <a:pPr>
              <a:buFontTx/>
              <a:buChar char="•"/>
            </a:pPr>
            <a:endParaRPr lang="pt-PT" dirty="0" smtClean="0"/>
          </a:p>
          <a:p>
            <a:r>
              <a:rPr lang="pt-PT" dirty="0" smtClean="0"/>
              <a:t> </a:t>
            </a:r>
          </a:p>
          <a:p>
            <a:pPr>
              <a:buFontTx/>
              <a:buChar char="•"/>
            </a:pPr>
            <a:r>
              <a:rPr lang="pt-PT" dirty="0" smtClean="0"/>
              <a:t> </a:t>
            </a:r>
            <a:r>
              <a:rPr lang="en-US" b="1" dirty="0" smtClean="0"/>
              <a:t>This is the biggest challenge</a:t>
            </a:r>
            <a:r>
              <a:rPr lang="pt-PT" b="1" dirty="0" smtClean="0"/>
              <a:t> </a:t>
            </a:r>
          </a:p>
          <a:p>
            <a:r>
              <a:rPr lang="pt-PT" dirty="0" smtClean="0"/>
              <a:t> </a:t>
            </a:r>
            <a:endParaRPr lang="pt-PT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eta para baixo 6"/>
          <p:cNvSpPr/>
          <p:nvPr/>
        </p:nvSpPr>
        <p:spPr bwMode="auto">
          <a:xfrm>
            <a:off x="1547664" y="5589240"/>
            <a:ext cx="504056" cy="432048"/>
          </a:xfrm>
          <a:prstGeom prst="downArrow">
            <a:avLst/>
          </a:prstGeom>
          <a:solidFill>
            <a:srgbClr val="000099"/>
          </a:solidFill>
          <a:ln w="6350">
            <a:noFill/>
            <a:round/>
            <a:headEnd/>
            <a:tailEnd/>
          </a:ln>
        </p:spPr>
        <p:txBody>
          <a:bodyPr wrap="none" lIns="48381" tIns="48381" rIns="48381" bIns="48381" rtlCol="0" anchor="ctr" anchorCtr="1"/>
          <a:lstStyle/>
          <a:p>
            <a:pPr algn="ctr"/>
            <a:endParaRPr lang="pt-PT" sz="1900" dirty="0">
              <a:solidFill>
                <a:schemeClr val="bg1"/>
              </a:solidFill>
              <a:latin typeface="NewsGoth B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5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29</a:t>
            </a:fld>
            <a:endParaRPr lang="pt-PT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67544" y="2204864"/>
            <a:ext cx="5112568" cy="2736305"/>
            <a:chOff x="1831974" y="2730500"/>
            <a:chExt cx="6235702" cy="2084566"/>
          </a:xfrm>
        </p:grpSpPr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 rot="16200000">
              <a:off x="1459616" y="3102858"/>
              <a:ext cx="2084566" cy="1339850"/>
            </a:xfrm>
            <a:prstGeom prst="rect">
              <a:avLst/>
            </a:prstGeom>
            <a:solidFill>
              <a:srgbClr val="002060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tIns="47625" rIns="45720" bIns="47625" anchor="ctr" anchorCtr="1"/>
            <a:lstStyle/>
            <a:p>
              <a:pPr algn="ctr" defTabSz="1048253"/>
              <a:r>
                <a:rPr lang="pt-PT" sz="2800" dirty="0" err="1" smtClean="0">
                  <a:solidFill>
                    <a:schemeClr val="bg1"/>
                  </a:solidFill>
                </a:rPr>
                <a:t>Approach</a:t>
              </a:r>
              <a:endParaRPr lang="en-GB" sz="25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>
              <a:off x="3158131" y="3222625"/>
              <a:ext cx="4909545" cy="495300"/>
            </a:xfrm>
            <a:prstGeom prst="homePlate">
              <a:avLst>
                <a:gd name="adj" fmla="val 86623"/>
              </a:avLst>
            </a:prstGeom>
            <a:solidFill>
              <a:schemeClr val="bg1">
                <a:lumMod val="75000"/>
              </a:schemeClr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tIns="47625" rIns="45720" bIns="47625" anchor="ctr" anchorCtr="1"/>
            <a:lstStyle/>
            <a:p>
              <a:pPr algn="ctr" defTabSz="1048253">
                <a:defRPr/>
              </a:pPr>
              <a:r>
                <a:rPr lang="en-US" sz="1700" b="1" dirty="0" smtClean="0">
                  <a:latin typeface="NewsGoth BT"/>
                </a:rPr>
                <a:t>We must take people with </a:t>
              </a:r>
            </a:p>
            <a:p>
              <a:pPr algn="ctr" defTabSz="1048253">
                <a:defRPr/>
              </a:pPr>
              <a:r>
                <a:rPr lang="en-US" sz="1700" b="1" dirty="0" smtClean="0">
                  <a:latin typeface="NewsGoth BT"/>
                </a:rPr>
                <a:t>disabilities “out the boxes”</a:t>
              </a:r>
              <a:endParaRPr lang="en-GB" sz="1700" b="1" dirty="0">
                <a:latin typeface="NewsGoth BT"/>
              </a:endParaRPr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3158131" y="4208464"/>
              <a:ext cx="4909544" cy="606601"/>
            </a:xfrm>
            <a:prstGeom prst="homePlate">
              <a:avLst>
                <a:gd name="adj" fmla="val 86621"/>
              </a:avLst>
            </a:prstGeom>
            <a:solidFill>
              <a:schemeClr val="bg1">
                <a:lumMod val="75000"/>
              </a:schemeClr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tIns="47625" rIns="45720" bIns="47625" anchor="ctr" anchorCtr="1"/>
            <a:lstStyle/>
            <a:p>
              <a:pPr algn="ctr" defTabSz="990600">
                <a:defRPr/>
              </a:pPr>
              <a:r>
                <a:rPr lang="pt-PT" sz="1600" b="1" dirty="0" err="1" smtClean="0">
                  <a:latin typeface="NewsGoth BT"/>
                  <a:cs typeface="Arial" charset="0"/>
                </a:rPr>
                <a:t>Participation</a:t>
              </a:r>
              <a:r>
                <a:rPr lang="pt-PT" sz="1600" b="1" dirty="0" smtClean="0">
                  <a:latin typeface="NewsGoth BT"/>
                  <a:cs typeface="Arial" charset="0"/>
                </a:rPr>
                <a:t>  </a:t>
              </a:r>
              <a:r>
                <a:rPr lang="pt-PT" sz="1600" b="1" dirty="0" err="1" smtClean="0">
                  <a:latin typeface="NewsGoth BT"/>
                  <a:cs typeface="Arial" charset="0"/>
                </a:rPr>
                <a:t>and</a:t>
              </a:r>
              <a:r>
                <a:rPr lang="pt-PT" sz="1600" b="1" dirty="0" smtClean="0">
                  <a:latin typeface="NewsGoth BT"/>
                  <a:cs typeface="Arial" charset="0"/>
                </a:rPr>
                <a:t> </a:t>
              </a:r>
            </a:p>
            <a:p>
              <a:pPr algn="ctr" defTabSz="990600">
                <a:defRPr/>
              </a:pPr>
              <a:r>
                <a:rPr lang="pt-PT" sz="1600" b="1" dirty="0" err="1" smtClean="0">
                  <a:latin typeface="NewsGoth BT"/>
                  <a:cs typeface="Arial" charset="0"/>
                </a:rPr>
                <a:t>Empowerment</a:t>
              </a:r>
              <a:endParaRPr lang="pt-PT" sz="1600" b="1" dirty="0">
                <a:latin typeface="NewsGoth BT"/>
                <a:cs typeface="Arial" charset="0"/>
              </a:endParaRPr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>
              <a:off x="3159125" y="2730500"/>
              <a:ext cx="4908550" cy="495300"/>
            </a:xfrm>
            <a:prstGeom prst="homePlate">
              <a:avLst>
                <a:gd name="adj" fmla="val 86623"/>
              </a:avLst>
            </a:prstGeom>
            <a:solidFill>
              <a:srgbClr val="2DB9FF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tIns="47625" rIns="45720" bIns="47625" anchor="ctr" anchorCtr="1"/>
            <a:lstStyle/>
            <a:p>
              <a:pPr algn="ctr" defTabSz="1048253"/>
              <a:r>
                <a:rPr lang="pt-PT" sz="1700" b="1" dirty="0" err="1" smtClean="0">
                  <a:latin typeface="NewsGoth BT"/>
                  <a:cs typeface="Arial" charset="0"/>
                </a:rPr>
                <a:t>Society</a:t>
              </a:r>
              <a:r>
                <a:rPr lang="pt-PT" sz="1700" b="1" dirty="0" smtClean="0">
                  <a:latin typeface="NewsGoth BT"/>
                  <a:cs typeface="Arial" charset="0"/>
                </a:rPr>
                <a:t> FOR ALL</a:t>
              </a:r>
              <a:endParaRPr lang="en-GB" sz="1700" b="1" dirty="0">
                <a:latin typeface="NewsGoth BT"/>
                <a:cs typeface="Arial" charset="0"/>
              </a:endParaRPr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>
              <a:off x="3159125" y="3714750"/>
              <a:ext cx="4908550" cy="496888"/>
            </a:xfrm>
            <a:prstGeom prst="homePlate">
              <a:avLst>
                <a:gd name="adj" fmla="val 86621"/>
              </a:avLst>
            </a:prstGeom>
            <a:solidFill>
              <a:srgbClr val="2DB9FF"/>
            </a:solidFill>
            <a:ln w="6350">
              <a:noFill/>
              <a:miter lim="800000"/>
              <a:headEnd/>
              <a:tailEnd/>
            </a:ln>
          </p:spPr>
          <p:txBody>
            <a:bodyPr wrap="none" lIns="45720" tIns="47625" rIns="45720" bIns="47625" anchor="ctr" anchorCtr="1"/>
            <a:lstStyle/>
            <a:p>
              <a:pPr algn="ctr" defTabSz="1048253"/>
              <a:r>
                <a:rPr lang="pt-PT" sz="1600" b="1" dirty="0" err="1" smtClean="0">
                  <a:latin typeface="NewsGoth BT"/>
                  <a:cs typeface="Arial" charset="0"/>
                </a:rPr>
                <a:t>Promoting</a:t>
              </a:r>
              <a:r>
                <a:rPr lang="pt-PT" sz="1600" b="1" dirty="0" smtClean="0">
                  <a:latin typeface="NewsGoth BT"/>
                  <a:cs typeface="Arial" charset="0"/>
                </a:rPr>
                <a:t> </a:t>
              </a:r>
              <a:r>
                <a:rPr lang="pt-PT" sz="1600" b="1" dirty="0" err="1" smtClean="0">
                  <a:latin typeface="NewsGoth BT"/>
                  <a:cs typeface="Arial" charset="0"/>
                </a:rPr>
                <a:t>the</a:t>
              </a:r>
              <a:r>
                <a:rPr lang="pt-PT" sz="1600" b="1" dirty="0" smtClean="0">
                  <a:latin typeface="NewsGoth BT"/>
                  <a:cs typeface="Arial" charset="0"/>
                </a:rPr>
                <a:t> </a:t>
              </a:r>
              <a:r>
                <a:rPr lang="pt-PT" sz="1600" b="1" dirty="0" err="1" smtClean="0">
                  <a:latin typeface="NewsGoth BT"/>
                  <a:cs typeface="Arial" charset="0"/>
                </a:rPr>
                <a:t>equal</a:t>
              </a:r>
              <a:r>
                <a:rPr lang="pt-PT" sz="1600" b="1" dirty="0" smtClean="0">
                  <a:latin typeface="NewsGoth BT"/>
                  <a:cs typeface="Arial" charset="0"/>
                </a:rPr>
                <a:t> </a:t>
              </a:r>
              <a:r>
                <a:rPr lang="pt-PT" sz="1600" b="1" dirty="0" err="1">
                  <a:latin typeface="NewsGoth BT"/>
                  <a:cs typeface="Arial" charset="0"/>
                </a:rPr>
                <a:t>Opportunities</a:t>
              </a:r>
              <a:endParaRPr lang="en-GB" sz="1700" b="1" dirty="0">
                <a:latin typeface="NewsGoth BT"/>
              </a:endParaRPr>
            </a:p>
          </p:txBody>
        </p:sp>
      </p:grp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467543" y="1307022"/>
            <a:ext cx="4644008" cy="525859"/>
          </a:xfrm>
          <a:prstGeom prst="homePlate">
            <a:avLst>
              <a:gd name="adj" fmla="val 86625"/>
            </a:avLst>
          </a:prstGeom>
          <a:solidFill>
            <a:srgbClr val="002060"/>
          </a:solidFill>
          <a:ln w="6350">
            <a:noFill/>
            <a:miter lim="800000"/>
            <a:headEnd/>
            <a:tailEnd/>
          </a:ln>
        </p:spPr>
        <p:txBody>
          <a:bodyPr wrap="none" lIns="48381" tIns="50397" rIns="48381" bIns="50397" anchor="ctr" anchorCtr="1"/>
          <a:lstStyle/>
          <a:p>
            <a:pPr algn="ctr" defTabSz="1048253"/>
            <a:r>
              <a:rPr lang="en-GB" sz="3200" b="1" dirty="0" smtClean="0">
                <a:solidFill>
                  <a:schemeClr val="bg1"/>
                </a:solidFill>
                <a:latin typeface="NewsGoth BT"/>
              </a:rPr>
              <a:t>Highlights</a:t>
            </a:r>
            <a:endParaRPr lang="en-GB" sz="3200" b="1" dirty="0">
              <a:solidFill>
                <a:schemeClr val="bg1"/>
              </a:solidFill>
              <a:latin typeface="NewsGoth BT"/>
            </a:endParaRPr>
          </a:p>
        </p:txBody>
      </p:sp>
      <p:sp>
        <p:nvSpPr>
          <p:cNvPr id="21" name="Oval 29"/>
          <p:cNvSpPr>
            <a:spLocks noChangeArrowheads="1"/>
          </p:cNvSpPr>
          <p:nvPr/>
        </p:nvSpPr>
        <p:spPr bwMode="auto">
          <a:xfrm>
            <a:off x="5652120" y="1556792"/>
            <a:ext cx="3240360" cy="3240360"/>
          </a:xfrm>
          <a:prstGeom prst="ellipse">
            <a:avLst/>
          </a:prstGeom>
          <a:solidFill>
            <a:srgbClr val="002060"/>
          </a:solidFill>
          <a:ln w="6350">
            <a:noFill/>
            <a:round/>
            <a:headEnd/>
            <a:tailEnd/>
          </a:ln>
        </p:spPr>
        <p:txBody>
          <a:bodyPr wrap="none" lIns="48381" tIns="48381" rIns="48381" bIns="48381" anchor="ctr" anchorCtr="1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Franklin Gothic Heavy" pitchFamily="34" charset="0"/>
              </a:rPr>
              <a:t>Inclusive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Franklin Gothic Heavy" pitchFamily="34" charset="0"/>
              </a:rPr>
              <a:t>Society</a:t>
            </a:r>
            <a:endParaRPr lang="pt-PT" sz="3200" dirty="0">
              <a:solidFill>
                <a:schemeClr val="bg1"/>
              </a:solidFill>
              <a:latin typeface="NewsGoth BT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467544" y="5229200"/>
            <a:ext cx="7632848" cy="525859"/>
          </a:xfrm>
          <a:prstGeom prst="homePlate">
            <a:avLst>
              <a:gd name="adj" fmla="val 86625"/>
            </a:avLst>
          </a:prstGeom>
          <a:solidFill>
            <a:srgbClr val="002060"/>
          </a:solidFill>
          <a:ln w="6350">
            <a:noFill/>
            <a:miter lim="800000"/>
            <a:headEnd/>
            <a:tailEnd/>
          </a:ln>
        </p:spPr>
        <p:txBody>
          <a:bodyPr wrap="none" lIns="48381" tIns="50397" rIns="48381" bIns="50397" anchor="ctr" anchorCtr="1"/>
          <a:lstStyle/>
          <a:p>
            <a:pPr algn="ctr" defTabSz="1048253"/>
            <a:r>
              <a:rPr lang="pt-PT" sz="3200" dirty="0" err="1" smtClean="0">
                <a:solidFill>
                  <a:schemeClr val="bg1"/>
                </a:solidFill>
              </a:rPr>
              <a:t>Employment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is</a:t>
            </a:r>
            <a:r>
              <a:rPr lang="pt-PT" sz="3200" dirty="0" smtClean="0">
                <a:solidFill>
                  <a:schemeClr val="bg1"/>
                </a:solidFill>
              </a:rPr>
              <a:t> a </a:t>
            </a:r>
            <a:r>
              <a:rPr lang="pt-PT" sz="3200" dirty="0" err="1" smtClean="0">
                <a:solidFill>
                  <a:schemeClr val="bg1"/>
                </a:solidFill>
              </a:rPr>
              <a:t>way</a:t>
            </a:r>
            <a:r>
              <a:rPr lang="pt-PT" sz="3200" dirty="0" smtClean="0">
                <a:solidFill>
                  <a:schemeClr val="bg1"/>
                </a:solidFill>
              </a:rPr>
              <a:t> to … </a:t>
            </a:r>
            <a:endParaRPr lang="en-GB" sz="3200" b="1" dirty="0">
              <a:solidFill>
                <a:schemeClr val="bg1"/>
              </a:solidFill>
              <a:latin typeface="NewsGoth BT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3</a:t>
            </a:fld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75856" y="5503783"/>
            <a:ext cx="79928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2000" b="1" dirty="0" smtClean="0"/>
              <a:t>The inclusion: a paradigm change</a:t>
            </a:r>
          </a:p>
          <a:p>
            <a:pPr marL="400050" indent="-400050"/>
            <a:r>
              <a:rPr lang="en-US" sz="2000" dirty="0" smtClean="0"/>
              <a:t>"Inclusion is a human rights issue“</a:t>
            </a:r>
          </a:p>
          <a:p>
            <a:pPr marL="400050" indent="-400050"/>
            <a:r>
              <a:rPr lang="en-US" sz="1600" dirty="0" smtClean="0"/>
              <a:t>(Center of Studies of Inclusive Education, s/d)</a:t>
            </a:r>
            <a:endParaRPr lang="pt-PT" sz="1600" dirty="0" smtClean="0"/>
          </a:p>
          <a:p>
            <a:pPr marL="400050" indent="-400050"/>
            <a:endParaRPr lang="en-US" sz="2000" b="1" dirty="0" smtClean="0"/>
          </a:p>
          <a:p>
            <a:pPr marL="400050" indent="-400050">
              <a:buFont typeface="+mj-lt"/>
              <a:buAutoNum type="romanLcPeriod"/>
            </a:pPr>
            <a:endParaRPr lang="en-US" sz="2000" dirty="0" smtClean="0"/>
          </a:p>
          <a:p>
            <a:pPr marL="400050" indent="-400050">
              <a:buFont typeface="+mj-lt"/>
              <a:buAutoNum type="romanLcPeriod"/>
            </a:pPr>
            <a:endParaRPr lang="en-US" sz="2000" dirty="0" smtClean="0"/>
          </a:p>
          <a:p>
            <a:pPr marL="400050" indent="-400050"/>
            <a:endParaRPr lang="en-US" sz="2000" dirty="0" smtClean="0"/>
          </a:p>
          <a:p>
            <a:pPr marL="400050" indent="-400050"/>
            <a:endParaRPr lang="pt-PT" dirty="0" smtClean="0"/>
          </a:p>
          <a:p>
            <a:pPr marL="400050" indent="-400050">
              <a:buFont typeface="+mj-lt"/>
              <a:buAutoNum type="romanLcPeriod"/>
            </a:pPr>
            <a:endParaRPr lang="pt-PT" dirty="0" smtClean="0"/>
          </a:p>
          <a:p>
            <a:pPr marL="400050" indent="-400050">
              <a:buFont typeface="+mj-lt"/>
              <a:buAutoNum type="romanLcPeriod"/>
            </a:pPr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67586" name="Picture 2" descr="http://2.bp.blogspot.com/-AN6YBwN5hzA/UTO6PEOZDpI/AAAAAAAAT5A/X5NJL-SmqBA/s1600/istockphoto-purchased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412776"/>
            <a:ext cx="4600575" cy="3971925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30</a:t>
            </a:fld>
            <a:endParaRPr lang="pt-PT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539552" y="1124744"/>
            <a:ext cx="6408712" cy="3768080"/>
          </a:xfrm>
          <a:custGeom>
            <a:avLst/>
            <a:gdLst>
              <a:gd name="T0" fmla="*/ 0 w 4198"/>
              <a:gd name="T1" fmla="*/ 2147483647 h 2102"/>
              <a:gd name="T2" fmla="*/ 2147483647 w 4198"/>
              <a:gd name="T3" fmla="*/ 2147483647 h 2102"/>
              <a:gd name="T4" fmla="*/ 2147483647 w 4198"/>
              <a:gd name="T5" fmla="*/ 0 h 2102"/>
              <a:gd name="T6" fmla="*/ 2147483647 w 4198"/>
              <a:gd name="T7" fmla="*/ 0 h 2102"/>
              <a:gd name="T8" fmla="*/ 2147483647 w 4198"/>
              <a:gd name="T9" fmla="*/ 2147483647 h 2102"/>
              <a:gd name="T10" fmla="*/ 2147483647 w 4198"/>
              <a:gd name="T11" fmla="*/ 2147483647 h 2102"/>
              <a:gd name="T12" fmla="*/ 2147483647 w 4198"/>
              <a:gd name="T13" fmla="*/ 2147483647 h 2102"/>
              <a:gd name="T14" fmla="*/ 2147483647 w 4198"/>
              <a:gd name="T15" fmla="*/ 2147483647 h 2102"/>
              <a:gd name="T16" fmla="*/ 0 w 4198"/>
              <a:gd name="T17" fmla="*/ 2147483647 h 2102"/>
              <a:gd name="T18" fmla="*/ 0 w 4198"/>
              <a:gd name="T19" fmla="*/ 2147483647 h 2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8"/>
              <a:gd name="T31" fmla="*/ 0 h 2102"/>
              <a:gd name="T32" fmla="*/ 4198 w 4198"/>
              <a:gd name="T33" fmla="*/ 2102 h 2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8" h="2102">
                <a:moveTo>
                  <a:pt x="0" y="874"/>
                </a:moveTo>
                <a:lnTo>
                  <a:pt x="3693" y="874"/>
                </a:lnTo>
                <a:lnTo>
                  <a:pt x="3158" y="0"/>
                </a:lnTo>
                <a:lnTo>
                  <a:pt x="3575" y="0"/>
                </a:lnTo>
                <a:lnTo>
                  <a:pt x="4198" y="1065"/>
                </a:lnTo>
                <a:lnTo>
                  <a:pt x="3575" y="2102"/>
                </a:lnTo>
                <a:lnTo>
                  <a:pt x="3205" y="2102"/>
                </a:lnTo>
                <a:lnTo>
                  <a:pt x="3717" y="1227"/>
                </a:lnTo>
                <a:lnTo>
                  <a:pt x="0" y="1227"/>
                </a:lnTo>
                <a:lnTo>
                  <a:pt x="0" y="874"/>
                </a:lnTo>
                <a:close/>
              </a:path>
            </a:pathLst>
          </a:custGeom>
          <a:solidFill>
            <a:srgbClr val="000099"/>
          </a:solidFill>
          <a:ln w="6350" cap="rnd">
            <a:noFill/>
            <a:round/>
            <a:headEnd type="none" w="sm" len="sm"/>
            <a:tailEnd type="none" w="sm" len="sm"/>
          </a:ln>
        </p:spPr>
        <p:txBody>
          <a:bodyPr lIns="45720" rIns="45720"/>
          <a:lstStyle/>
          <a:p>
            <a:endParaRPr lang="pt-PT"/>
          </a:p>
        </p:txBody>
      </p:sp>
      <p:sp>
        <p:nvSpPr>
          <p:cNvPr id="25" name="Rectângulo 24"/>
          <p:cNvSpPr/>
          <p:nvPr/>
        </p:nvSpPr>
        <p:spPr>
          <a:xfrm>
            <a:off x="683568" y="2780928"/>
            <a:ext cx="5867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… It's just a matter of human rights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51520" y="5877272"/>
            <a:ext cx="7772400" cy="11997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pt-PT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OBRIGADO - </a:t>
            </a:r>
            <a:r>
              <a:rPr lang="pt-PT" sz="6000" dirty="0" smtClean="0"/>
              <a:t>THANK YOU !</a:t>
            </a:r>
            <a:r>
              <a:rPr kumimoji="0" lang="pt-PT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PT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683568" y="35010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/>
              <a:t> “</a:t>
            </a:r>
            <a:r>
              <a:rPr lang="en-US" b="1" dirty="0" smtClean="0"/>
              <a:t>Disability need not be an obstacle to success</a:t>
            </a:r>
            <a:r>
              <a:rPr lang="en-US" b="1" i="1" dirty="0" smtClean="0"/>
              <a:t>”</a:t>
            </a:r>
            <a:endParaRPr lang="pt-PT" b="1" dirty="0" smtClean="0"/>
          </a:p>
          <a:p>
            <a:r>
              <a:rPr lang="pt-PT" i="1" dirty="0" smtClean="0"/>
              <a:t>                                Stephen W </a:t>
            </a:r>
            <a:r>
              <a:rPr lang="pt-PT" i="1" dirty="0" err="1" smtClean="0"/>
              <a:t>Hawking</a:t>
            </a:r>
            <a:endParaRPr lang="pt-PT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2785476"/>
            <a:ext cx="6172200" cy="29523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“The </a:t>
            </a:r>
            <a:r>
              <a:rPr lang="en-US" sz="3200" dirty="0"/>
              <a:t>myths and the facts of disability and work in </a:t>
            </a:r>
            <a:r>
              <a:rPr lang="en-US" sz="3200" dirty="0" smtClean="0"/>
              <a:t>Portugal” </a:t>
            </a:r>
            <a:endParaRPr lang="pt-PT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m 3" descr="Logo 1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89327"/>
            <a:ext cx="956917" cy="82315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932040" y="5733256"/>
            <a:ext cx="3116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    José Miguel Nogueira</a:t>
            </a:r>
          </a:p>
          <a:p>
            <a:r>
              <a:rPr lang="en-US" dirty="0" smtClean="0">
                <a:solidFill>
                  <a:srgbClr val="2C65B2"/>
                </a:solidFill>
                <a:latin typeface="Franklin Gothic Heavy" pitchFamily="34" charset="0"/>
              </a:rPr>
              <a:t>(jmnogueira67@gmail.com)</a:t>
            </a:r>
            <a:endParaRPr lang="pt-PT" dirty="0"/>
          </a:p>
        </p:txBody>
      </p:sp>
      <p:pic>
        <p:nvPicPr>
          <p:cNvPr id="5" name="Picture 2" descr="Y:\Perfil\Desktop\uniao-europeia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0520" y="352922"/>
            <a:ext cx="1220431" cy="77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Y:\Perfil\Desktop\bandeir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6605" y="335005"/>
            <a:ext cx="1195518" cy="79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09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8" name="Rectângulo 17"/>
          <p:cNvSpPr/>
          <p:nvPr/>
        </p:nvSpPr>
        <p:spPr>
          <a:xfrm>
            <a:off x="311133" y="2132856"/>
            <a:ext cx="8832867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Declaration on the Rights of Disabled Persons (9 December 1975)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World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of Action concerning Disabled Persons </a:t>
            </a:r>
          </a:p>
          <a:p>
            <a:r>
              <a:rPr lang="en-US" sz="2000" dirty="0" smtClean="0"/>
              <a:t>    (3 December 1982)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United Nations Decade of Disabled Persons 1983-1992,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Standard Rules on the Equalization of Opportunities for Persons with </a:t>
            </a:r>
          </a:p>
          <a:p>
            <a:r>
              <a:rPr lang="en-US" sz="2000" dirty="0" smtClean="0"/>
              <a:t>Disabilities - </a:t>
            </a:r>
            <a:r>
              <a:rPr lang="en-US" sz="2000" dirty="0" err="1" smtClean="0"/>
              <a:t>Resol</a:t>
            </a:r>
            <a:r>
              <a:rPr lang="en-US" sz="2000" dirty="0" smtClean="0"/>
              <a:t>. 48/96 (</a:t>
            </a:r>
            <a:r>
              <a:rPr lang="pt-PT" sz="2000" dirty="0" smtClean="0"/>
              <a:t>20 </a:t>
            </a:r>
            <a:r>
              <a:rPr lang="pt-PT" sz="2000" dirty="0" err="1" smtClean="0"/>
              <a:t>December</a:t>
            </a:r>
            <a:r>
              <a:rPr lang="pt-PT" sz="2000" dirty="0" smtClean="0"/>
              <a:t> 1993).</a:t>
            </a:r>
          </a:p>
          <a:p>
            <a:endParaRPr lang="pt-PT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The International Classification of Functioning Disability and Health  </a:t>
            </a:r>
          </a:p>
          <a:p>
            <a:r>
              <a:rPr lang="en-US" sz="2000" dirty="0" smtClean="0"/>
              <a:t>(ICF) 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Convention on the Rights of Persons with Disabilities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b="1" dirty="0" smtClean="0"/>
          </a:p>
          <a:p>
            <a:endParaRPr lang="en-US" sz="2000" dirty="0" smtClean="0"/>
          </a:p>
        </p:txBody>
      </p:sp>
      <p:sp>
        <p:nvSpPr>
          <p:cNvPr id="27" name="Rectângulo 26"/>
          <p:cNvSpPr/>
          <p:nvPr/>
        </p:nvSpPr>
        <p:spPr>
          <a:xfrm>
            <a:off x="323528" y="1052736"/>
            <a:ext cx="8424936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800" dirty="0" smtClean="0">
                <a:ln>
                  <a:solidFill>
                    <a:schemeClr val="tx2"/>
                  </a:solidFill>
                </a:ln>
              </a:rPr>
              <a:t>“</a:t>
            </a:r>
            <a:r>
              <a:rPr lang="pt-PT" sz="2800" dirty="0" err="1" smtClean="0">
                <a:ln>
                  <a:solidFill>
                    <a:schemeClr val="tx2"/>
                  </a:solidFill>
                </a:ln>
              </a:rPr>
              <a:t>the</a:t>
            </a:r>
            <a:r>
              <a:rPr lang="pt-PT" sz="2800" dirty="0" smtClean="0">
                <a:ln>
                  <a:solidFill>
                    <a:schemeClr val="tx2"/>
                  </a:solidFill>
                </a:ln>
              </a:rPr>
              <a:t> </a:t>
            </a:r>
            <a:r>
              <a:rPr lang="pt-PT" sz="2800" dirty="0" err="1" smtClean="0">
                <a:ln>
                  <a:solidFill>
                    <a:schemeClr val="tx2"/>
                  </a:solidFill>
                </a:ln>
              </a:rPr>
              <a:t>road</a:t>
            </a:r>
            <a:r>
              <a:rPr lang="pt-PT" sz="2800" dirty="0" smtClean="0">
                <a:ln>
                  <a:solidFill>
                    <a:schemeClr val="tx2"/>
                  </a:solidFill>
                </a:ln>
              </a:rPr>
              <a:t> to </a:t>
            </a:r>
            <a:r>
              <a:rPr lang="pt-PT" sz="2800" dirty="0" err="1" smtClean="0">
                <a:ln>
                  <a:solidFill>
                    <a:schemeClr val="tx2"/>
                  </a:solidFill>
                </a:ln>
              </a:rPr>
              <a:t>inclusion</a:t>
            </a:r>
            <a:r>
              <a:rPr lang="pt-PT" sz="2800" dirty="0" smtClean="0">
                <a:ln>
                  <a:solidFill>
                    <a:schemeClr val="tx2"/>
                  </a:solidFill>
                </a:ln>
              </a:rPr>
              <a:t>”</a:t>
            </a:r>
          </a:p>
          <a:p>
            <a:endParaRPr lang="pt-PT" sz="2800" dirty="0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- </a:t>
            </a:r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pic>
        <p:nvPicPr>
          <p:cNvPr id="9" name="Imagem 8" descr="Logo 1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1052736"/>
            <a:ext cx="956917" cy="823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18" name="Rectângulo 17"/>
          <p:cNvSpPr/>
          <p:nvPr/>
        </p:nvSpPr>
        <p:spPr>
          <a:xfrm>
            <a:off x="286198" y="2636912"/>
            <a:ext cx="8555547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European </a:t>
            </a:r>
            <a:r>
              <a:rPr lang="en-US" sz="2000" dirty="0"/>
              <a:t>Employment </a:t>
            </a:r>
            <a:r>
              <a:rPr lang="en-US" sz="2000" dirty="0" smtClean="0"/>
              <a:t>Strategy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dirty="0"/>
              <a:t>e-Europe 2002 </a:t>
            </a:r>
            <a:r>
              <a:rPr lang="en-US" sz="2000" dirty="0" smtClean="0"/>
              <a:t>- An </a:t>
            </a:r>
            <a:r>
              <a:rPr lang="en-US" sz="2000" dirty="0"/>
              <a:t>Information Society For </a:t>
            </a:r>
            <a:r>
              <a:rPr lang="en-US" sz="2000" dirty="0" smtClean="0"/>
              <a:t>All (2000)</a:t>
            </a:r>
            <a:endParaRPr lang="en-US" sz="2000" dirty="0"/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dirty="0"/>
              <a:t>Council of Europe Action </a:t>
            </a:r>
            <a:r>
              <a:rPr lang="en-US" sz="2000" dirty="0" smtClean="0"/>
              <a:t>Plan (2006-2015)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dirty="0"/>
              <a:t>Equal opportunities for people with disabilities: </a:t>
            </a:r>
            <a:r>
              <a:rPr lang="en-US" sz="2000" dirty="0" smtClean="0"/>
              <a:t>an </a:t>
            </a:r>
            <a:r>
              <a:rPr lang="en-US" sz="2000" dirty="0"/>
              <a:t>European action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plan </a:t>
            </a:r>
            <a:r>
              <a:rPr lang="en-US" sz="2000" dirty="0"/>
              <a:t>(2004-2010)</a:t>
            </a:r>
            <a:endParaRPr lang="pt-PT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European </a:t>
            </a:r>
            <a:r>
              <a:rPr lang="en-US" sz="2000" dirty="0"/>
              <a:t>Disability Strategy 2010-2020: </a:t>
            </a:r>
            <a:r>
              <a:rPr lang="en-US" sz="2000" dirty="0" smtClean="0"/>
              <a:t> A </a:t>
            </a:r>
            <a:r>
              <a:rPr lang="en-US" sz="2000" dirty="0"/>
              <a:t>Renewed Commitment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to </a:t>
            </a:r>
            <a:r>
              <a:rPr lang="en-US" sz="2000" dirty="0"/>
              <a:t>a Barrier-Free </a:t>
            </a:r>
            <a:r>
              <a:rPr lang="en-US" sz="2000" dirty="0" smtClean="0"/>
              <a:t>Europe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b="1" dirty="0" smtClean="0"/>
          </a:p>
          <a:p>
            <a:endParaRPr lang="en-US" sz="2000" dirty="0" smtClean="0"/>
          </a:p>
        </p:txBody>
      </p:sp>
      <p:sp>
        <p:nvSpPr>
          <p:cNvPr id="27" name="Rectângulo 26"/>
          <p:cNvSpPr/>
          <p:nvPr/>
        </p:nvSpPr>
        <p:spPr>
          <a:xfrm>
            <a:off x="296007" y="1124744"/>
            <a:ext cx="8136904" cy="1261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dirty="0" smtClean="0">
                <a:ln>
                  <a:solidFill>
                    <a:schemeClr val="tx2"/>
                  </a:solidFill>
                </a:ln>
              </a:rPr>
              <a:t>“</a:t>
            </a:r>
            <a:r>
              <a:rPr lang="pt-PT" sz="2000" dirty="0" err="1" smtClean="0">
                <a:ln>
                  <a:solidFill>
                    <a:schemeClr val="tx2"/>
                  </a:solidFill>
                </a:ln>
              </a:rPr>
              <a:t>the</a:t>
            </a:r>
            <a:r>
              <a:rPr lang="pt-PT" sz="2000" dirty="0" smtClean="0">
                <a:ln>
                  <a:solidFill>
                    <a:schemeClr val="tx2"/>
                  </a:solidFill>
                </a:ln>
              </a:rPr>
              <a:t> </a:t>
            </a:r>
            <a:r>
              <a:rPr lang="pt-PT" sz="2000" dirty="0" err="1" smtClean="0">
                <a:ln>
                  <a:solidFill>
                    <a:schemeClr val="tx2"/>
                  </a:solidFill>
                </a:ln>
              </a:rPr>
              <a:t>road</a:t>
            </a:r>
            <a:r>
              <a:rPr lang="pt-PT" sz="2000" dirty="0" smtClean="0">
                <a:ln>
                  <a:solidFill>
                    <a:schemeClr val="tx2"/>
                  </a:solidFill>
                </a:ln>
              </a:rPr>
              <a:t> to </a:t>
            </a:r>
            <a:r>
              <a:rPr lang="en-US" sz="2000" dirty="0"/>
              <a:t>access and participation of people </a:t>
            </a:r>
            <a:r>
              <a:rPr lang="en-US" sz="2000" dirty="0" smtClean="0"/>
              <a:t>with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disabilities </a:t>
            </a:r>
            <a:r>
              <a:rPr lang="en-US" sz="2000" dirty="0"/>
              <a:t>in the labor </a:t>
            </a:r>
            <a:r>
              <a:rPr lang="en-US" sz="2000" dirty="0" smtClean="0"/>
              <a:t>market in Europe</a:t>
            </a:r>
            <a:r>
              <a:rPr lang="pt-PT" sz="2000" dirty="0" smtClean="0">
                <a:ln>
                  <a:solidFill>
                    <a:schemeClr val="tx2"/>
                  </a:solidFill>
                </a:ln>
              </a:rPr>
              <a:t>”</a:t>
            </a:r>
          </a:p>
          <a:p>
            <a:endParaRPr lang="pt-PT" dirty="0">
              <a:ln>
                <a:solidFill>
                  <a:schemeClr val="tx2"/>
                </a:solidFill>
              </a:ln>
            </a:endParaRPr>
          </a:p>
          <a:p>
            <a:endParaRPr lang="pt-PT" dirty="0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pic>
        <p:nvPicPr>
          <p:cNvPr id="3074" name="Picture 2" descr="Y:\Perfil\Desktop\uniao-europei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9961" y="1124744"/>
            <a:ext cx="1796495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94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18" name="Rectângulo 17"/>
          <p:cNvSpPr/>
          <p:nvPr/>
        </p:nvSpPr>
        <p:spPr>
          <a:xfrm>
            <a:off x="302537" y="2420888"/>
            <a:ext cx="8645315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b="1" dirty="0"/>
              <a:t>Constitution of the Portuguese Republic </a:t>
            </a:r>
            <a:r>
              <a:rPr lang="en-US" sz="2000" dirty="0"/>
              <a:t>(1976) - people with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disabilities </a:t>
            </a:r>
            <a:r>
              <a:rPr lang="en-US" sz="2000" dirty="0"/>
              <a:t>- equal (the same) rights and duties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Exclusive </a:t>
            </a:r>
            <a:r>
              <a:rPr lang="en-US" sz="2000" dirty="0"/>
              <a:t>legislation to promote the rights of persons with </a:t>
            </a:r>
            <a:r>
              <a:rPr lang="en-US" sz="2000" dirty="0" smtClean="0"/>
              <a:t>disabilities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National </a:t>
            </a:r>
            <a:r>
              <a:rPr lang="en-US" sz="2000" dirty="0"/>
              <a:t>Action </a:t>
            </a:r>
            <a:r>
              <a:rPr lang="en-US" sz="2000" dirty="0" smtClean="0"/>
              <a:t>Plan on Disability </a:t>
            </a:r>
            <a:r>
              <a:rPr lang="en-US" sz="2000" dirty="0"/>
              <a:t>(PAIPDI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 National Disability Strategy (ENDEF) 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Active employment measures and other public incentives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b="1" dirty="0" smtClean="0"/>
          </a:p>
          <a:p>
            <a:endParaRPr lang="en-US" sz="2000" dirty="0" smtClean="0"/>
          </a:p>
        </p:txBody>
      </p:sp>
      <p:sp>
        <p:nvSpPr>
          <p:cNvPr id="27" name="Rectângulo 26"/>
          <p:cNvSpPr/>
          <p:nvPr/>
        </p:nvSpPr>
        <p:spPr>
          <a:xfrm>
            <a:off x="323528" y="1124744"/>
            <a:ext cx="835292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400" dirty="0" smtClean="0">
                <a:ln>
                  <a:solidFill>
                    <a:schemeClr val="tx2"/>
                  </a:solidFill>
                </a:ln>
              </a:rPr>
              <a:t>“</a:t>
            </a:r>
            <a:r>
              <a:rPr lang="pt-PT" sz="2400" dirty="0" err="1"/>
              <a:t>At</a:t>
            </a:r>
            <a:r>
              <a:rPr lang="pt-PT" sz="2400" dirty="0"/>
              <a:t> </a:t>
            </a:r>
            <a:r>
              <a:rPr lang="pt-PT" sz="2400" dirty="0" err="1"/>
              <a:t>national</a:t>
            </a:r>
            <a:r>
              <a:rPr lang="pt-PT" sz="2400" dirty="0"/>
              <a:t> </a:t>
            </a:r>
            <a:r>
              <a:rPr lang="pt-PT" sz="2400" dirty="0" err="1" smtClean="0"/>
              <a:t>level</a:t>
            </a:r>
            <a:r>
              <a:rPr lang="pt-PT" sz="2400" dirty="0" smtClean="0"/>
              <a:t>”:</a:t>
            </a:r>
          </a:p>
          <a:p>
            <a:endParaRPr lang="pt-PT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pic>
        <p:nvPicPr>
          <p:cNvPr id="2050" name="Picture 2" descr="Y:\Perfil\Desktop\bandei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5000" y="1124744"/>
            <a:ext cx="124649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06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18" name="Rectângulo 17"/>
          <p:cNvSpPr/>
          <p:nvPr/>
        </p:nvSpPr>
        <p:spPr>
          <a:xfrm>
            <a:off x="323528" y="2204864"/>
            <a:ext cx="8060220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b="1" dirty="0" smtClean="0"/>
              <a:t>Integration support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smtClean="0"/>
              <a:t> </a:t>
            </a:r>
            <a:r>
              <a:rPr lang="en-US" sz="2000" dirty="0" smtClean="0"/>
              <a:t>Information, evaluation and guidance for qualification;</a:t>
            </a:r>
          </a:p>
          <a:p>
            <a:pPr lvl="1"/>
            <a:r>
              <a:rPr lang="en-US" sz="2000" dirty="0" smtClean="0"/>
              <a:t>    and employment;</a:t>
            </a:r>
          </a:p>
          <a:p>
            <a:pPr marL="720725" lvl="1" indent="-263525">
              <a:buFont typeface="Wingdings" pitchFamily="2" charset="2"/>
              <a:buChar char="ü"/>
            </a:pPr>
            <a:r>
              <a:rPr lang="en-US" sz="2000" dirty="0" smtClean="0"/>
              <a:t>  Support placement and post placement</a:t>
            </a:r>
          </a:p>
          <a:p>
            <a:pPr marL="720725" lvl="1" indent="-263525">
              <a:buFont typeface="Wingdings" pitchFamily="2" charset="2"/>
              <a:buChar char="ü"/>
            </a:pPr>
            <a:r>
              <a:rPr lang="en-US" sz="2000" dirty="0" smtClean="0"/>
              <a:t> Funding for removing barriers and another adaptations</a:t>
            </a:r>
          </a:p>
          <a:p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S</a:t>
            </a:r>
            <a:r>
              <a:rPr lang="en-US" sz="2000" b="1" dirty="0" smtClean="0"/>
              <a:t>upport Employment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b="1" dirty="0" smtClean="0"/>
              <a:t> </a:t>
            </a:r>
            <a:r>
              <a:rPr lang="en-US" sz="2000" dirty="0" smtClean="0"/>
              <a:t>Stages (up to 12 months);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 “Insertion Employment-Contract” (socially useful activities);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 Supported Employment</a:t>
            </a:r>
            <a:r>
              <a:rPr lang="en-US" sz="2000" smtClean="0"/>
              <a:t>-Contract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b="1" dirty="0" smtClean="0"/>
              <a:t>Merit Award </a:t>
            </a:r>
            <a:r>
              <a:rPr lang="en-US" sz="2000" dirty="0" smtClean="0"/>
              <a:t>(for companies with good practices)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b="1" dirty="0" smtClean="0"/>
              <a:t>Disability Support Products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b="1" dirty="0" smtClean="0"/>
          </a:p>
          <a:p>
            <a:endParaRPr lang="en-US" sz="2000" dirty="0" smtClean="0"/>
          </a:p>
        </p:txBody>
      </p:sp>
      <p:sp>
        <p:nvSpPr>
          <p:cNvPr id="27" name="Rectângulo 26"/>
          <p:cNvSpPr/>
          <p:nvPr/>
        </p:nvSpPr>
        <p:spPr>
          <a:xfrm>
            <a:off x="323528" y="1124744"/>
            <a:ext cx="835292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400" dirty="0" err="1" smtClean="0">
                <a:ln>
                  <a:solidFill>
                    <a:schemeClr val="tx2"/>
                  </a:solidFill>
                </a:ln>
              </a:rPr>
              <a:t>Main</a:t>
            </a:r>
            <a:r>
              <a:rPr lang="pt-PT" sz="2400" dirty="0" smtClean="0">
                <a:ln>
                  <a:solidFill>
                    <a:schemeClr val="tx2"/>
                  </a:solidFill>
                </a:ln>
              </a:rPr>
              <a:t> mesures in Portugal</a:t>
            </a:r>
            <a:endParaRPr lang="pt-PT" sz="2400" dirty="0" smtClean="0"/>
          </a:p>
          <a:p>
            <a:endParaRPr lang="pt-PT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pic>
        <p:nvPicPr>
          <p:cNvPr id="2050" name="Picture 2" descr="Y:\Perfil\Desktop\bandei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5000" y="1124744"/>
            <a:ext cx="1246496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0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o Número do Diapositivo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18" name="Rectângulo 17"/>
          <p:cNvSpPr/>
          <p:nvPr/>
        </p:nvSpPr>
        <p:spPr>
          <a:xfrm>
            <a:off x="6444208" y="2708920"/>
            <a:ext cx="19062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The Study</a:t>
            </a:r>
          </a:p>
          <a:p>
            <a:endParaRPr lang="en-US" sz="2000" dirty="0" smtClean="0"/>
          </a:p>
          <a:p>
            <a:endParaRPr lang="en-US" sz="2000" b="1" dirty="0" smtClean="0"/>
          </a:p>
          <a:p>
            <a:endParaRPr lang="en-US" sz="2000" dirty="0" smtClean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92847"/>
            <a:ext cx="5892462" cy="5065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Jose.Nogueira\Desktop\gep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56992"/>
            <a:ext cx="1750312" cy="479066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sp>
        <p:nvSpPr>
          <p:cNvPr id="9" name="Rectângulo 8"/>
          <p:cNvSpPr/>
          <p:nvPr/>
        </p:nvSpPr>
        <p:spPr>
          <a:xfrm>
            <a:off x="0" y="1700808"/>
            <a:ext cx="5868144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the employment of people with disabilities</a:t>
            </a:r>
          </a:p>
          <a:p>
            <a:endParaRPr lang="pt-P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59BAF4-AC12-490B-A9DC-E727BDA792D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21" name="CaixaDeTexto 20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“The myths and the facts of disability and work in Portugal”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Miguel Nogueira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jmnogueira67@gmail.com)</a:t>
            </a:r>
          </a:p>
          <a:p>
            <a:endParaRPr lang="pt-PT" dirty="0"/>
          </a:p>
        </p:txBody>
      </p:sp>
      <p:sp>
        <p:nvSpPr>
          <p:cNvPr id="22" name="Rectângulo 21"/>
          <p:cNvSpPr/>
          <p:nvPr/>
        </p:nvSpPr>
        <p:spPr>
          <a:xfrm>
            <a:off x="179512" y="980728"/>
            <a:ext cx="200567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The Study:</a:t>
            </a:r>
          </a:p>
          <a:p>
            <a:endParaRPr lang="en-US" sz="2000" dirty="0" smtClean="0"/>
          </a:p>
          <a:p>
            <a:endParaRPr lang="en-US" sz="2000" b="1" dirty="0" smtClean="0"/>
          </a:p>
          <a:p>
            <a:endParaRPr lang="en-US" sz="2000" dirty="0" smtClean="0"/>
          </a:p>
        </p:txBody>
      </p:sp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1187624" y="1484784"/>
            <a:ext cx="6552728" cy="4991433"/>
            <a:chOff x="33338" y="1473200"/>
            <a:chExt cx="4070350" cy="3073400"/>
          </a:xfrm>
        </p:grpSpPr>
        <p:sp>
          <p:nvSpPr>
            <p:cNvPr id="24" name="Freeform 20"/>
            <p:cNvSpPr>
              <a:spLocks/>
            </p:cNvSpPr>
            <p:nvPr/>
          </p:nvSpPr>
          <p:spPr bwMode="auto">
            <a:xfrm flipH="1">
              <a:off x="2500313" y="1512888"/>
              <a:ext cx="1603375" cy="1441450"/>
            </a:xfrm>
            <a:custGeom>
              <a:avLst/>
              <a:gdLst>
                <a:gd name="T0" fmla="*/ 2147483647 w 1141"/>
                <a:gd name="T1" fmla="*/ 0 h 831"/>
                <a:gd name="T2" fmla="*/ 0 w 1141"/>
                <a:gd name="T3" fmla="*/ 2147483647 h 831"/>
                <a:gd name="T4" fmla="*/ 2147483647 w 1141"/>
                <a:gd name="T5" fmla="*/ 2147483647 h 831"/>
                <a:gd name="T6" fmla="*/ 2147483647 w 1141"/>
                <a:gd name="T7" fmla="*/ 2147483647 h 831"/>
                <a:gd name="T8" fmla="*/ 2147483647 w 1141"/>
                <a:gd name="T9" fmla="*/ 0 h 8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1"/>
                <a:gd name="T16" fmla="*/ 0 h 831"/>
                <a:gd name="T17" fmla="*/ 1141 w 1141"/>
                <a:gd name="T18" fmla="*/ 831 h 8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1" h="831">
                  <a:moveTo>
                    <a:pt x="694" y="0"/>
                  </a:moveTo>
                  <a:lnTo>
                    <a:pt x="0" y="830"/>
                  </a:lnTo>
                  <a:lnTo>
                    <a:pt x="897" y="830"/>
                  </a:lnTo>
                  <a:lnTo>
                    <a:pt x="1140" y="531"/>
                  </a:lnTo>
                  <a:lnTo>
                    <a:pt x="694" y="0"/>
                  </a:lnTo>
                </a:path>
              </a:pathLst>
            </a:custGeom>
            <a:solidFill>
              <a:srgbClr val="0066FF"/>
            </a:solidFill>
            <a:ln w="6350" cap="rnd">
              <a:noFill/>
              <a:round/>
              <a:headEnd/>
              <a:tailEnd/>
            </a:ln>
          </p:spPr>
          <p:txBody>
            <a:bodyPr lIns="45720" rIns="45720"/>
            <a:lstStyle/>
            <a:p>
              <a:endParaRPr lang="pt-PT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 flipH="1" flipV="1">
              <a:off x="2500313" y="3063875"/>
              <a:ext cx="1603375" cy="1441450"/>
            </a:xfrm>
            <a:custGeom>
              <a:avLst/>
              <a:gdLst>
                <a:gd name="T0" fmla="*/ 2147483647 w 1141"/>
                <a:gd name="T1" fmla="*/ 0 h 831"/>
                <a:gd name="T2" fmla="*/ 0 w 1141"/>
                <a:gd name="T3" fmla="*/ 2147483647 h 831"/>
                <a:gd name="T4" fmla="*/ 2147483647 w 1141"/>
                <a:gd name="T5" fmla="*/ 2147483647 h 831"/>
                <a:gd name="T6" fmla="*/ 2147483647 w 1141"/>
                <a:gd name="T7" fmla="*/ 2147483647 h 831"/>
                <a:gd name="T8" fmla="*/ 2147483647 w 1141"/>
                <a:gd name="T9" fmla="*/ 0 h 8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1"/>
                <a:gd name="T16" fmla="*/ 0 h 831"/>
                <a:gd name="T17" fmla="*/ 1141 w 1141"/>
                <a:gd name="T18" fmla="*/ 831 h 8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1" h="831">
                  <a:moveTo>
                    <a:pt x="694" y="0"/>
                  </a:moveTo>
                  <a:lnTo>
                    <a:pt x="0" y="830"/>
                  </a:lnTo>
                  <a:lnTo>
                    <a:pt x="897" y="830"/>
                  </a:lnTo>
                  <a:lnTo>
                    <a:pt x="1140" y="531"/>
                  </a:lnTo>
                  <a:lnTo>
                    <a:pt x="694" y="0"/>
                  </a:lnTo>
                </a:path>
              </a:pathLst>
            </a:custGeom>
            <a:solidFill>
              <a:srgbClr val="666699"/>
            </a:solidFill>
            <a:ln w="6350" cap="rnd">
              <a:noFill/>
              <a:round/>
              <a:headEnd/>
              <a:tailEnd/>
            </a:ln>
          </p:spPr>
          <p:txBody>
            <a:bodyPr rot="10800000" lIns="45720" rIns="45720"/>
            <a:lstStyle/>
            <a:p>
              <a:endParaRPr lang="pt-PT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 flipV="1">
              <a:off x="33338" y="3063875"/>
              <a:ext cx="1603375" cy="1441450"/>
            </a:xfrm>
            <a:custGeom>
              <a:avLst/>
              <a:gdLst>
                <a:gd name="T0" fmla="*/ 2147483647 w 1141"/>
                <a:gd name="T1" fmla="*/ 0 h 831"/>
                <a:gd name="T2" fmla="*/ 0 w 1141"/>
                <a:gd name="T3" fmla="*/ 2147483647 h 831"/>
                <a:gd name="T4" fmla="*/ 2147483647 w 1141"/>
                <a:gd name="T5" fmla="*/ 2147483647 h 831"/>
                <a:gd name="T6" fmla="*/ 2147483647 w 1141"/>
                <a:gd name="T7" fmla="*/ 2147483647 h 831"/>
                <a:gd name="T8" fmla="*/ 2147483647 w 1141"/>
                <a:gd name="T9" fmla="*/ 0 h 8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1"/>
                <a:gd name="T16" fmla="*/ 0 h 831"/>
                <a:gd name="T17" fmla="*/ 1141 w 1141"/>
                <a:gd name="T18" fmla="*/ 831 h 8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1" h="831">
                  <a:moveTo>
                    <a:pt x="694" y="0"/>
                  </a:moveTo>
                  <a:lnTo>
                    <a:pt x="0" y="830"/>
                  </a:lnTo>
                  <a:lnTo>
                    <a:pt x="897" y="830"/>
                  </a:lnTo>
                  <a:lnTo>
                    <a:pt x="1140" y="531"/>
                  </a:lnTo>
                  <a:lnTo>
                    <a:pt x="694" y="0"/>
                  </a:lnTo>
                </a:path>
              </a:pathLst>
            </a:custGeom>
            <a:solidFill>
              <a:srgbClr val="FF6600"/>
            </a:solidFill>
            <a:ln w="6350" cap="rnd">
              <a:noFill/>
              <a:round/>
              <a:headEnd/>
              <a:tailEnd/>
            </a:ln>
          </p:spPr>
          <p:txBody>
            <a:bodyPr rot="10800000" lIns="45720" rIns="45720"/>
            <a:lstStyle/>
            <a:p>
              <a:endParaRPr lang="pt-PT"/>
            </a:p>
          </p:txBody>
        </p:sp>
        <p:sp>
          <p:nvSpPr>
            <p:cNvPr id="27" name="AutoShape 19"/>
            <p:cNvSpPr>
              <a:spLocks noChangeArrowheads="1"/>
            </p:cNvSpPr>
            <p:nvPr/>
          </p:nvSpPr>
          <p:spPr bwMode="auto">
            <a:xfrm>
              <a:off x="1363663" y="2484438"/>
              <a:ext cx="1403350" cy="1049337"/>
            </a:xfrm>
            <a:prstGeom prst="hexagon">
              <a:avLst>
                <a:gd name="adj" fmla="val 32072"/>
                <a:gd name="vf" fmla="val 115470"/>
              </a:avLst>
            </a:prstGeom>
            <a:solidFill>
              <a:srgbClr val="002060"/>
            </a:solidFill>
            <a:ln w="6350">
              <a:noFill/>
              <a:miter lim="800000"/>
              <a:headEnd/>
              <a:tailEnd/>
            </a:ln>
          </p:spPr>
          <p:txBody>
            <a:bodyPr wrap="none" lIns="36000" tIns="36000" rIns="36000" bIns="36000" anchor="ctr"/>
            <a:lstStyle/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</a:rPr>
                <a:t>Objetives</a:t>
              </a:r>
              <a:endParaRPr lang="en-US" sz="2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8" name="Freeform 3"/>
            <p:cNvSpPr>
              <a:spLocks/>
            </p:cNvSpPr>
            <p:nvPr/>
          </p:nvSpPr>
          <p:spPr bwMode="auto">
            <a:xfrm>
              <a:off x="1068388" y="1473200"/>
              <a:ext cx="1978025" cy="922338"/>
            </a:xfrm>
            <a:custGeom>
              <a:avLst/>
              <a:gdLst>
                <a:gd name="T0" fmla="*/ 0 w 1406"/>
                <a:gd name="T1" fmla="*/ 0 h 532"/>
                <a:gd name="T2" fmla="*/ 2147483647 w 1406"/>
                <a:gd name="T3" fmla="*/ 2147483647 h 532"/>
                <a:gd name="T4" fmla="*/ 2147483647 w 1406"/>
                <a:gd name="T5" fmla="*/ 2147483647 h 532"/>
                <a:gd name="T6" fmla="*/ 2147483647 w 1406"/>
                <a:gd name="T7" fmla="*/ 0 h 532"/>
                <a:gd name="T8" fmla="*/ 0 w 1406"/>
                <a:gd name="T9" fmla="*/ 0 h 5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6"/>
                <a:gd name="T16" fmla="*/ 0 h 532"/>
                <a:gd name="T17" fmla="*/ 1406 w 1406"/>
                <a:gd name="T18" fmla="*/ 532 h 5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6" h="532">
                  <a:moveTo>
                    <a:pt x="0" y="0"/>
                  </a:moveTo>
                  <a:lnTo>
                    <a:pt x="441" y="531"/>
                  </a:lnTo>
                  <a:lnTo>
                    <a:pt x="958" y="531"/>
                  </a:lnTo>
                  <a:lnTo>
                    <a:pt x="1405" y="0"/>
                  </a:lnTo>
                  <a:lnTo>
                    <a:pt x="0" y="0"/>
                  </a:lnTo>
                </a:path>
              </a:pathLst>
            </a:custGeom>
            <a:solidFill>
              <a:srgbClr val="0033CC"/>
            </a:solidFill>
            <a:ln w="6350" cap="rnd">
              <a:noFill/>
              <a:round/>
              <a:headEnd/>
              <a:tailEnd/>
            </a:ln>
          </p:spPr>
          <p:txBody>
            <a:bodyPr lIns="45720" rIns="45720"/>
            <a:lstStyle/>
            <a:p>
              <a:endParaRPr lang="pt-PT"/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1068388" y="3624263"/>
              <a:ext cx="1978025" cy="922337"/>
            </a:xfrm>
            <a:custGeom>
              <a:avLst/>
              <a:gdLst>
                <a:gd name="T0" fmla="*/ 0 w 1406"/>
                <a:gd name="T1" fmla="*/ 2147483647 h 532"/>
                <a:gd name="T2" fmla="*/ 2147483647 w 1406"/>
                <a:gd name="T3" fmla="*/ 0 h 532"/>
                <a:gd name="T4" fmla="*/ 2147483647 w 1406"/>
                <a:gd name="T5" fmla="*/ 0 h 532"/>
                <a:gd name="T6" fmla="*/ 2147483647 w 1406"/>
                <a:gd name="T7" fmla="*/ 2147483647 h 532"/>
                <a:gd name="T8" fmla="*/ 0 w 1406"/>
                <a:gd name="T9" fmla="*/ 2147483647 h 5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6"/>
                <a:gd name="T16" fmla="*/ 0 h 532"/>
                <a:gd name="T17" fmla="*/ 1406 w 1406"/>
                <a:gd name="T18" fmla="*/ 532 h 5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6" h="532">
                  <a:moveTo>
                    <a:pt x="0" y="531"/>
                  </a:moveTo>
                  <a:lnTo>
                    <a:pt x="441" y="0"/>
                  </a:lnTo>
                  <a:lnTo>
                    <a:pt x="958" y="0"/>
                  </a:lnTo>
                  <a:lnTo>
                    <a:pt x="1405" y="531"/>
                  </a:lnTo>
                  <a:lnTo>
                    <a:pt x="0" y="531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6350" cap="rnd">
              <a:noFill/>
              <a:round/>
              <a:headEnd/>
              <a:tailEnd/>
            </a:ln>
          </p:spPr>
          <p:txBody>
            <a:bodyPr lIns="45720" rIns="45720"/>
            <a:lstStyle/>
            <a:p>
              <a:endParaRPr lang="pt-PT"/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33338" y="1512888"/>
              <a:ext cx="1603375" cy="1441450"/>
            </a:xfrm>
            <a:custGeom>
              <a:avLst/>
              <a:gdLst>
                <a:gd name="T0" fmla="*/ 2147483647 w 1141"/>
                <a:gd name="T1" fmla="*/ 0 h 831"/>
                <a:gd name="T2" fmla="*/ 0 w 1141"/>
                <a:gd name="T3" fmla="*/ 2147483647 h 831"/>
                <a:gd name="T4" fmla="*/ 2147483647 w 1141"/>
                <a:gd name="T5" fmla="*/ 2147483647 h 831"/>
                <a:gd name="T6" fmla="*/ 2147483647 w 1141"/>
                <a:gd name="T7" fmla="*/ 2147483647 h 831"/>
                <a:gd name="T8" fmla="*/ 2147483647 w 1141"/>
                <a:gd name="T9" fmla="*/ 0 h 8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1"/>
                <a:gd name="T16" fmla="*/ 0 h 831"/>
                <a:gd name="T17" fmla="*/ 1141 w 1141"/>
                <a:gd name="T18" fmla="*/ 831 h 8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1" h="831">
                  <a:moveTo>
                    <a:pt x="694" y="0"/>
                  </a:moveTo>
                  <a:lnTo>
                    <a:pt x="0" y="830"/>
                  </a:lnTo>
                  <a:lnTo>
                    <a:pt x="897" y="830"/>
                  </a:lnTo>
                  <a:lnTo>
                    <a:pt x="1140" y="531"/>
                  </a:lnTo>
                  <a:lnTo>
                    <a:pt x="694" y="0"/>
                  </a:lnTo>
                </a:path>
              </a:pathLst>
            </a:custGeom>
            <a:solidFill>
              <a:srgbClr val="808000"/>
            </a:solidFill>
            <a:ln w="6350" cap="rnd">
              <a:noFill/>
              <a:round/>
              <a:headEnd/>
              <a:tailEnd/>
            </a:ln>
          </p:spPr>
          <p:txBody>
            <a:bodyPr lIns="45720" rIns="45720"/>
            <a:lstStyle/>
            <a:p>
              <a:endParaRPr lang="pt-P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64242" y="1504307"/>
              <a:ext cx="2064295" cy="532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Characterization of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workers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 with disabilities</a:t>
              </a:r>
              <a:endParaRPr lang="pt-PT" sz="1600" b="1" dirty="0" smtClean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1870518" y="3770686"/>
              <a:ext cx="428625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Evaluate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the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professional performance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of workers with disabilities</a:t>
              </a:r>
              <a:endParaRPr lang="en-US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570087" y="1960916"/>
              <a:ext cx="921761" cy="413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Evaluate the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satisfaction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of workers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with disabilities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about their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career</a:t>
              </a: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2827142" y="2108675"/>
              <a:ext cx="694194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Know the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access to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employment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and career </a:t>
              </a:r>
              <a:endParaRPr lang="pt-PT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662150" y="3216682"/>
              <a:ext cx="742950" cy="347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/>
              <a:r>
                <a:rPr lang="pt-PT" sz="1600" b="1" dirty="0" err="1" smtClean="0">
                  <a:solidFill>
                    <a:schemeClr val="bg1"/>
                  </a:solidFill>
                  <a:latin typeface="Calibri" pitchFamily="34" charset="0"/>
                </a:rPr>
                <a:t>Identify</a:t>
              </a:r>
              <a:r>
                <a:rPr lang="pt-PT" sz="16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pt-PT" sz="1600" b="1" dirty="0" err="1" smtClean="0">
                  <a:solidFill>
                    <a:schemeClr val="bg1"/>
                  </a:solidFill>
                  <a:latin typeface="Calibri" pitchFamily="34" charset="0"/>
                </a:rPr>
                <a:t>the</a:t>
              </a:r>
              <a:r>
                <a:rPr lang="pt-PT" sz="16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</a:p>
            <a:p>
              <a:pPr algn="ctr"/>
              <a:r>
                <a:rPr lang="pt-PT" sz="1600" b="1" dirty="0" err="1" smtClean="0">
                  <a:solidFill>
                    <a:schemeClr val="bg1"/>
                  </a:solidFill>
                  <a:latin typeface="Calibri" pitchFamily="34" charset="0"/>
                </a:rPr>
                <a:t>physical</a:t>
              </a:r>
              <a:r>
                <a:rPr lang="pt-PT" sz="16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pt-PT" sz="1600" b="1" dirty="0" err="1" smtClean="0">
                  <a:solidFill>
                    <a:schemeClr val="bg1"/>
                  </a:solidFill>
                  <a:latin typeface="Calibri" pitchFamily="34" charset="0"/>
                </a:rPr>
                <a:t>and</a:t>
              </a:r>
              <a:r>
                <a:rPr lang="pt-PT" sz="16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</a:p>
            <a:p>
              <a:pPr algn="ctr"/>
              <a:r>
                <a:rPr lang="pt-PT" sz="1600" b="1" dirty="0" smtClean="0">
                  <a:solidFill>
                    <a:schemeClr val="bg1"/>
                  </a:solidFill>
                  <a:latin typeface="Calibri" pitchFamily="34" charset="0"/>
                </a:rPr>
                <a:t>cultural </a:t>
              </a:r>
              <a:r>
                <a:rPr lang="pt-PT" sz="1600" b="1" dirty="0" err="1" smtClean="0">
                  <a:solidFill>
                    <a:schemeClr val="bg1"/>
                  </a:solidFill>
                  <a:latin typeface="Calibri" pitchFamily="34" charset="0"/>
                </a:rPr>
                <a:t>barriers</a:t>
              </a:r>
              <a:r>
                <a:rPr lang="pt-PT" sz="16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endParaRPr lang="pt-PT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6" name="Rectangle 16"/>
            <p:cNvSpPr>
              <a:spLocks noChangeArrowheads="1"/>
            </p:cNvSpPr>
            <p:nvPr/>
          </p:nvSpPr>
          <p:spPr bwMode="auto">
            <a:xfrm>
              <a:off x="2776793" y="3216682"/>
              <a:ext cx="906394" cy="347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Know the use of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public 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support measures </a:t>
              </a:r>
              <a:endParaRPr lang="pt-PT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nt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nt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nt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 bwMode="auto">
        <a:solidFill>
          <a:srgbClr val="000099"/>
        </a:solidFill>
        <a:ln w="6350">
          <a:noFill/>
          <a:round/>
          <a:headEnd/>
          <a:tailEnd/>
        </a:ln>
      </a:spPr>
      <a:bodyPr wrap="none" lIns="48381" tIns="48381" rIns="48381" bIns="48381" anchor="ctr" anchorCtr="1"/>
      <a:lstStyle>
        <a:defPPr algn="ctr">
          <a:defRPr sz="1900" dirty="0">
            <a:solidFill>
              <a:schemeClr val="bg1"/>
            </a:solidFill>
            <a:latin typeface="NewsGoth BT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4600</TotalTime>
  <Words>1555</Words>
  <Application>Microsoft Office PowerPoint</Application>
  <PresentationFormat>Apresentação no Ecrã (4:3)</PresentationFormat>
  <Paragraphs>355</Paragraphs>
  <Slides>31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31</vt:i4>
      </vt:variant>
    </vt:vector>
  </HeadingPairs>
  <TitlesOfParts>
    <vt:vector size="32" baseType="lpstr">
      <vt:lpstr>Mirante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  <vt:lpstr>Diapositivo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</dc:creator>
  <cp:lastModifiedBy>user</cp:lastModifiedBy>
  <cp:revision>484</cp:revision>
  <dcterms:created xsi:type="dcterms:W3CDTF">2014-03-28T19:02:50Z</dcterms:created>
  <dcterms:modified xsi:type="dcterms:W3CDTF">2015-06-28T08:08:02Z</dcterms:modified>
</cp:coreProperties>
</file>