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115" d="100"/>
          <a:sy n="115" d="100"/>
        </p:scale>
        <p:origin x="-888" y="-3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CH" smtClean="0"/>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H"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D9C6DC3F-1F97-F444-8E77-58E4B2D86467}" type="datetimeFigureOut">
              <a:rPr lang="fr-FR" smtClean="0"/>
              <a:t>11/09/2015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5852A43-DE5D-DE42-AB37-B92CF7ABD16D}" type="slidenum">
              <a:rPr lang="fr-FR" smtClean="0"/>
              <a:t>‹N°›</a:t>
            </a:fld>
            <a:endParaRPr lang="fr-FR"/>
          </a:p>
        </p:txBody>
      </p:sp>
    </p:spTree>
    <p:extLst>
      <p:ext uri="{BB962C8B-B14F-4D97-AF65-F5344CB8AC3E}">
        <p14:creationId xmlns:p14="http://schemas.microsoft.com/office/powerpoint/2010/main" val="199160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FR"/>
          </a:p>
        </p:txBody>
      </p:sp>
      <p:sp>
        <p:nvSpPr>
          <p:cNvPr id="4" name="Espace réservé de la date 3"/>
          <p:cNvSpPr>
            <a:spLocks noGrp="1"/>
          </p:cNvSpPr>
          <p:nvPr>
            <p:ph type="dt" sz="half" idx="10"/>
          </p:nvPr>
        </p:nvSpPr>
        <p:spPr/>
        <p:txBody>
          <a:bodyPr/>
          <a:lstStyle/>
          <a:p>
            <a:fld id="{D9C6DC3F-1F97-F444-8E77-58E4B2D86467}" type="datetimeFigureOut">
              <a:rPr lang="fr-FR" smtClean="0"/>
              <a:t>11/09/2015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5852A43-DE5D-DE42-AB37-B92CF7ABD16D}" type="slidenum">
              <a:rPr lang="fr-FR" smtClean="0"/>
              <a:t>‹N°›</a:t>
            </a:fld>
            <a:endParaRPr lang="fr-FR"/>
          </a:p>
        </p:txBody>
      </p:sp>
    </p:spTree>
    <p:extLst>
      <p:ext uri="{BB962C8B-B14F-4D97-AF65-F5344CB8AC3E}">
        <p14:creationId xmlns:p14="http://schemas.microsoft.com/office/powerpoint/2010/main" val="13136733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CH" smtClean="0"/>
              <a:t>Cliquez et modifiez le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FR"/>
          </a:p>
        </p:txBody>
      </p:sp>
      <p:sp>
        <p:nvSpPr>
          <p:cNvPr id="4" name="Espace réservé de la date 3"/>
          <p:cNvSpPr>
            <a:spLocks noGrp="1"/>
          </p:cNvSpPr>
          <p:nvPr>
            <p:ph type="dt" sz="half" idx="10"/>
          </p:nvPr>
        </p:nvSpPr>
        <p:spPr/>
        <p:txBody>
          <a:bodyPr/>
          <a:lstStyle/>
          <a:p>
            <a:fld id="{D9C6DC3F-1F97-F444-8E77-58E4B2D86467}" type="datetimeFigureOut">
              <a:rPr lang="fr-FR" smtClean="0"/>
              <a:t>11/09/2015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5852A43-DE5D-DE42-AB37-B92CF7ABD16D}" type="slidenum">
              <a:rPr lang="fr-FR" smtClean="0"/>
              <a:t>‹N°›</a:t>
            </a:fld>
            <a:endParaRPr lang="fr-FR"/>
          </a:p>
        </p:txBody>
      </p:sp>
    </p:spTree>
    <p:extLst>
      <p:ext uri="{BB962C8B-B14F-4D97-AF65-F5344CB8AC3E}">
        <p14:creationId xmlns:p14="http://schemas.microsoft.com/office/powerpoint/2010/main" val="2921545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smtClean="0"/>
              <a:t>Cliquez et modifiez le titre</a:t>
            </a:r>
            <a:endParaRPr lang="fr-FR"/>
          </a:p>
        </p:txBody>
      </p:sp>
      <p:sp>
        <p:nvSpPr>
          <p:cNvPr id="3" name="Espace réservé du contenu 2"/>
          <p:cNvSpPr>
            <a:spLocks noGrp="1"/>
          </p:cNvSpPr>
          <p:nvPr>
            <p:ph idx="1"/>
          </p:nvPr>
        </p:nvSpPr>
        <p:spPr/>
        <p:txBody>
          <a:body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FR"/>
          </a:p>
        </p:txBody>
      </p:sp>
      <p:sp>
        <p:nvSpPr>
          <p:cNvPr id="4" name="Espace réservé de la date 3"/>
          <p:cNvSpPr>
            <a:spLocks noGrp="1"/>
          </p:cNvSpPr>
          <p:nvPr>
            <p:ph type="dt" sz="half" idx="10"/>
          </p:nvPr>
        </p:nvSpPr>
        <p:spPr/>
        <p:txBody>
          <a:bodyPr/>
          <a:lstStyle/>
          <a:p>
            <a:fld id="{D9C6DC3F-1F97-F444-8E77-58E4B2D86467}" type="datetimeFigureOut">
              <a:rPr lang="fr-FR" smtClean="0"/>
              <a:t>11/09/2015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5852A43-DE5D-DE42-AB37-B92CF7ABD16D}" type="slidenum">
              <a:rPr lang="fr-FR" smtClean="0"/>
              <a:t>‹N°›</a:t>
            </a:fld>
            <a:endParaRPr lang="fr-FR"/>
          </a:p>
        </p:txBody>
      </p:sp>
    </p:spTree>
    <p:extLst>
      <p:ext uri="{BB962C8B-B14F-4D97-AF65-F5344CB8AC3E}">
        <p14:creationId xmlns:p14="http://schemas.microsoft.com/office/powerpoint/2010/main" val="3623941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CH"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CH" smtClean="0"/>
              <a:t>Cliquez pour modifier les styles du texte du masque</a:t>
            </a:r>
          </a:p>
        </p:txBody>
      </p:sp>
      <p:sp>
        <p:nvSpPr>
          <p:cNvPr id="4" name="Espace réservé de la date 3"/>
          <p:cNvSpPr>
            <a:spLocks noGrp="1"/>
          </p:cNvSpPr>
          <p:nvPr>
            <p:ph type="dt" sz="half" idx="10"/>
          </p:nvPr>
        </p:nvSpPr>
        <p:spPr/>
        <p:txBody>
          <a:bodyPr/>
          <a:lstStyle/>
          <a:p>
            <a:fld id="{D9C6DC3F-1F97-F444-8E77-58E4B2D86467}" type="datetimeFigureOut">
              <a:rPr lang="fr-FR" smtClean="0"/>
              <a:t>11/09/2015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5852A43-DE5D-DE42-AB37-B92CF7ABD16D}" type="slidenum">
              <a:rPr lang="fr-FR" smtClean="0"/>
              <a:t>‹N°›</a:t>
            </a:fld>
            <a:endParaRPr lang="fr-FR"/>
          </a:p>
        </p:txBody>
      </p:sp>
    </p:spTree>
    <p:extLst>
      <p:ext uri="{BB962C8B-B14F-4D97-AF65-F5344CB8AC3E}">
        <p14:creationId xmlns:p14="http://schemas.microsoft.com/office/powerpoint/2010/main" val="2861470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smtClean="0"/>
              <a:t>Cliquez et modifiez le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FR"/>
          </a:p>
        </p:txBody>
      </p:sp>
      <p:sp>
        <p:nvSpPr>
          <p:cNvPr id="5" name="Espace réservé de la date 4"/>
          <p:cNvSpPr>
            <a:spLocks noGrp="1"/>
          </p:cNvSpPr>
          <p:nvPr>
            <p:ph type="dt" sz="half" idx="10"/>
          </p:nvPr>
        </p:nvSpPr>
        <p:spPr/>
        <p:txBody>
          <a:bodyPr/>
          <a:lstStyle/>
          <a:p>
            <a:fld id="{D9C6DC3F-1F97-F444-8E77-58E4B2D86467}" type="datetimeFigureOut">
              <a:rPr lang="fr-FR" smtClean="0"/>
              <a:t>11/09/2015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5852A43-DE5D-DE42-AB37-B92CF7ABD16D}" type="slidenum">
              <a:rPr lang="fr-FR" smtClean="0"/>
              <a:t>‹N°›</a:t>
            </a:fld>
            <a:endParaRPr lang="fr-FR"/>
          </a:p>
        </p:txBody>
      </p:sp>
    </p:spTree>
    <p:extLst>
      <p:ext uri="{BB962C8B-B14F-4D97-AF65-F5344CB8AC3E}">
        <p14:creationId xmlns:p14="http://schemas.microsoft.com/office/powerpoint/2010/main" val="904941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CH"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H"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H"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FR"/>
          </a:p>
        </p:txBody>
      </p:sp>
      <p:sp>
        <p:nvSpPr>
          <p:cNvPr id="7" name="Espace réservé de la date 6"/>
          <p:cNvSpPr>
            <a:spLocks noGrp="1"/>
          </p:cNvSpPr>
          <p:nvPr>
            <p:ph type="dt" sz="half" idx="10"/>
          </p:nvPr>
        </p:nvSpPr>
        <p:spPr/>
        <p:txBody>
          <a:bodyPr/>
          <a:lstStyle/>
          <a:p>
            <a:fld id="{D9C6DC3F-1F97-F444-8E77-58E4B2D86467}" type="datetimeFigureOut">
              <a:rPr lang="fr-FR" smtClean="0"/>
              <a:t>11/09/2015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05852A43-DE5D-DE42-AB37-B92CF7ABD16D}" type="slidenum">
              <a:rPr lang="fr-FR" smtClean="0"/>
              <a:t>‹N°›</a:t>
            </a:fld>
            <a:endParaRPr lang="fr-FR"/>
          </a:p>
        </p:txBody>
      </p:sp>
    </p:spTree>
    <p:extLst>
      <p:ext uri="{BB962C8B-B14F-4D97-AF65-F5344CB8AC3E}">
        <p14:creationId xmlns:p14="http://schemas.microsoft.com/office/powerpoint/2010/main" val="18989570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smtClean="0"/>
              <a:t>Cliquez et modifiez le titre</a:t>
            </a:r>
            <a:endParaRPr lang="fr-FR"/>
          </a:p>
        </p:txBody>
      </p:sp>
      <p:sp>
        <p:nvSpPr>
          <p:cNvPr id="3" name="Espace réservé de la date 2"/>
          <p:cNvSpPr>
            <a:spLocks noGrp="1"/>
          </p:cNvSpPr>
          <p:nvPr>
            <p:ph type="dt" sz="half" idx="10"/>
          </p:nvPr>
        </p:nvSpPr>
        <p:spPr/>
        <p:txBody>
          <a:bodyPr/>
          <a:lstStyle/>
          <a:p>
            <a:fld id="{D9C6DC3F-1F97-F444-8E77-58E4B2D86467}" type="datetimeFigureOut">
              <a:rPr lang="fr-FR" smtClean="0"/>
              <a:t>11/09/2015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05852A43-DE5D-DE42-AB37-B92CF7ABD16D}" type="slidenum">
              <a:rPr lang="fr-FR" smtClean="0"/>
              <a:t>‹N°›</a:t>
            </a:fld>
            <a:endParaRPr lang="fr-FR"/>
          </a:p>
        </p:txBody>
      </p:sp>
    </p:spTree>
    <p:extLst>
      <p:ext uri="{BB962C8B-B14F-4D97-AF65-F5344CB8AC3E}">
        <p14:creationId xmlns:p14="http://schemas.microsoft.com/office/powerpoint/2010/main" val="28424462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9C6DC3F-1F97-F444-8E77-58E4B2D86467}" type="datetimeFigureOut">
              <a:rPr lang="fr-FR" smtClean="0"/>
              <a:t>11/09/2015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5852A43-DE5D-DE42-AB37-B92CF7ABD16D}" type="slidenum">
              <a:rPr lang="fr-FR" smtClean="0"/>
              <a:t>‹N°›</a:t>
            </a:fld>
            <a:endParaRPr lang="fr-FR"/>
          </a:p>
        </p:txBody>
      </p:sp>
    </p:spTree>
    <p:extLst>
      <p:ext uri="{BB962C8B-B14F-4D97-AF65-F5344CB8AC3E}">
        <p14:creationId xmlns:p14="http://schemas.microsoft.com/office/powerpoint/2010/main" val="23393579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CH" smtClean="0"/>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smtClean="0"/>
              <a:t>Cliquez pour modifier les styles du texte du masque</a:t>
            </a:r>
          </a:p>
        </p:txBody>
      </p:sp>
      <p:sp>
        <p:nvSpPr>
          <p:cNvPr id="5" name="Espace réservé de la date 4"/>
          <p:cNvSpPr>
            <a:spLocks noGrp="1"/>
          </p:cNvSpPr>
          <p:nvPr>
            <p:ph type="dt" sz="half" idx="10"/>
          </p:nvPr>
        </p:nvSpPr>
        <p:spPr/>
        <p:txBody>
          <a:bodyPr/>
          <a:lstStyle/>
          <a:p>
            <a:fld id="{D9C6DC3F-1F97-F444-8E77-58E4B2D86467}" type="datetimeFigureOut">
              <a:rPr lang="fr-FR" smtClean="0"/>
              <a:t>11/09/2015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5852A43-DE5D-DE42-AB37-B92CF7ABD16D}" type="slidenum">
              <a:rPr lang="fr-FR" smtClean="0"/>
              <a:t>‹N°›</a:t>
            </a:fld>
            <a:endParaRPr lang="fr-FR"/>
          </a:p>
        </p:txBody>
      </p:sp>
    </p:spTree>
    <p:extLst>
      <p:ext uri="{BB962C8B-B14F-4D97-AF65-F5344CB8AC3E}">
        <p14:creationId xmlns:p14="http://schemas.microsoft.com/office/powerpoint/2010/main" val="22625597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CH"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smtClean="0"/>
              <a:t>Cliquez pour modifier les styles du texte du masque</a:t>
            </a:r>
          </a:p>
        </p:txBody>
      </p:sp>
      <p:sp>
        <p:nvSpPr>
          <p:cNvPr id="5" name="Espace réservé de la date 4"/>
          <p:cNvSpPr>
            <a:spLocks noGrp="1"/>
          </p:cNvSpPr>
          <p:nvPr>
            <p:ph type="dt" sz="half" idx="10"/>
          </p:nvPr>
        </p:nvSpPr>
        <p:spPr/>
        <p:txBody>
          <a:bodyPr/>
          <a:lstStyle/>
          <a:p>
            <a:fld id="{D9C6DC3F-1F97-F444-8E77-58E4B2D86467}" type="datetimeFigureOut">
              <a:rPr lang="fr-FR" smtClean="0"/>
              <a:t>11/09/2015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5852A43-DE5D-DE42-AB37-B92CF7ABD16D}" type="slidenum">
              <a:rPr lang="fr-FR" smtClean="0"/>
              <a:t>‹N°›</a:t>
            </a:fld>
            <a:endParaRPr lang="fr-FR"/>
          </a:p>
        </p:txBody>
      </p:sp>
    </p:spTree>
    <p:extLst>
      <p:ext uri="{BB962C8B-B14F-4D97-AF65-F5344CB8AC3E}">
        <p14:creationId xmlns:p14="http://schemas.microsoft.com/office/powerpoint/2010/main" val="21733253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CH" smtClean="0"/>
              <a:t>Cliquez et modifiez le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C6DC3F-1F97-F444-8E77-58E4B2D86467}" type="datetimeFigureOut">
              <a:rPr lang="fr-FR" smtClean="0"/>
              <a:t>11/09/2015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852A43-DE5D-DE42-AB37-B92CF7ABD16D}" type="slidenum">
              <a:rPr lang="fr-FR" smtClean="0"/>
              <a:t>‹N°›</a:t>
            </a:fld>
            <a:endParaRPr lang="fr-FR"/>
          </a:p>
        </p:txBody>
      </p:sp>
    </p:spTree>
    <p:extLst>
      <p:ext uri="{BB962C8B-B14F-4D97-AF65-F5344CB8AC3E}">
        <p14:creationId xmlns:p14="http://schemas.microsoft.com/office/powerpoint/2010/main" val="18967315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bsv.admin.ch/dokumentation/zahlen/00095/0042/index.html?lang=fr"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02081" y="1156810"/>
            <a:ext cx="7772400" cy="1063022"/>
          </a:xfrm>
        </p:spPr>
        <p:txBody>
          <a:bodyPr>
            <a:noAutofit/>
          </a:bodyPr>
          <a:lstStyle/>
          <a:p>
            <a:r>
              <a:rPr lang="fr-CH" sz="2400" b="1" i="1" dirty="0" smtClean="0"/>
              <a:t>4</a:t>
            </a:r>
            <a:r>
              <a:rPr lang="fr-CH" sz="2400" b="1" i="1" baseline="30000" dirty="0" smtClean="0"/>
              <a:t>e</a:t>
            </a:r>
            <a:r>
              <a:rPr lang="fr-CH" sz="2400" b="1" i="1" dirty="0" smtClean="0"/>
              <a:t> Conférence ALTER,</a:t>
            </a:r>
            <a:br>
              <a:rPr lang="fr-CH" sz="2400" b="1" i="1" dirty="0" smtClean="0"/>
            </a:br>
            <a:r>
              <a:rPr lang="fr-CH" sz="2400" b="1" i="1" dirty="0" smtClean="0"/>
              <a:t>Société européenne de recherche sur le handicap</a:t>
            </a:r>
            <a:br>
              <a:rPr lang="fr-CH" sz="2400" b="1" i="1" dirty="0" smtClean="0"/>
            </a:br>
            <a:r>
              <a:rPr lang="fr-CH" sz="2400" b="1" i="1" dirty="0" smtClean="0"/>
              <a:t>EHESS, Paris, 2 juillet 2015</a:t>
            </a:r>
            <a:endParaRPr lang="fr-FR" sz="2400" dirty="0"/>
          </a:p>
        </p:txBody>
      </p:sp>
      <p:sp>
        <p:nvSpPr>
          <p:cNvPr id="3" name="Sous-titre 2"/>
          <p:cNvSpPr>
            <a:spLocks noGrp="1"/>
          </p:cNvSpPr>
          <p:nvPr>
            <p:ph type="subTitle" idx="1"/>
          </p:nvPr>
        </p:nvSpPr>
        <p:spPr>
          <a:xfrm>
            <a:off x="1009442" y="2367666"/>
            <a:ext cx="6762959" cy="3324141"/>
          </a:xfrm>
        </p:spPr>
        <p:txBody>
          <a:bodyPr>
            <a:normAutofit fontScale="25000" lnSpcReduction="20000"/>
          </a:bodyPr>
          <a:lstStyle/>
          <a:p>
            <a:endParaRPr lang="en-GB" dirty="0" smtClean="0"/>
          </a:p>
          <a:p>
            <a:r>
              <a:rPr lang="en-GB" sz="11200" b="1" i="1" dirty="0" smtClean="0"/>
              <a:t>Le </a:t>
            </a:r>
            <a:r>
              <a:rPr lang="en-GB" sz="11200" b="1" i="1" dirty="0" err="1" smtClean="0"/>
              <a:t>récit</a:t>
            </a:r>
            <a:r>
              <a:rPr lang="en-GB" sz="11200" b="1" i="1" dirty="0" smtClean="0"/>
              <a:t> de vie </a:t>
            </a:r>
            <a:r>
              <a:rPr lang="en-GB" sz="11200" b="1" i="1" dirty="0" err="1" smtClean="0"/>
              <a:t>comme</a:t>
            </a:r>
            <a:r>
              <a:rPr lang="en-GB" sz="11200" b="1" i="1" dirty="0" smtClean="0"/>
              <a:t> instrument </a:t>
            </a:r>
            <a:r>
              <a:rPr lang="en-GB" sz="11200" b="1" i="1" dirty="0" err="1" smtClean="0"/>
              <a:t>innovant</a:t>
            </a:r>
            <a:r>
              <a:rPr lang="en-GB" sz="11200" b="1" i="1" dirty="0" smtClean="0"/>
              <a:t> </a:t>
            </a:r>
            <a:r>
              <a:rPr lang="en-GB" sz="11200" b="1" i="1" dirty="0" err="1" smtClean="0"/>
              <a:t>d’émancipation</a:t>
            </a:r>
            <a:r>
              <a:rPr lang="en-GB" sz="11200" b="1" i="1" dirty="0" smtClean="0"/>
              <a:t> des </a:t>
            </a:r>
            <a:r>
              <a:rPr lang="en-GB" sz="11200" b="1" i="1" dirty="0" err="1" smtClean="0"/>
              <a:t>représentations</a:t>
            </a:r>
            <a:r>
              <a:rPr lang="en-GB" sz="11200" b="1" i="1" dirty="0" smtClean="0"/>
              <a:t> de genre et de handicap </a:t>
            </a:r>
            <a:r>
              <a:rPr lang="en-GB" sz="11200" b="1" i="1" dirty="0" err="1" smtClean="0"/>
              <a:t>dans</a:t>
            </a:r>
            <a:r>
              <a:rPr lang="en-GB" sz="11200" b="1" i="1" dirty="0" smtClean="0"/>
              <a:t> la </a:t>
            </a:r>
            <a:r>
              <a:rPr lang="en-GB" sz="11200" b="1" i="1" dirty="0" err="1" smtClean="0"/>
              <a:t>réhabilitation</a:t>
            </a:r>
            <a:r>
              <a:rPr lang="en-GB" sz="11200" b="1" i="1" dirty="0" smtClean="0"/>
              <a:t> </a:t>
            </a:r>
            <a:r>
              <a:rPr lang="en-GB" sz="11200" b="1" i="1" dirty="0" err="1" smtClean="0"/>
              <a:t>professionnelle</a:t>
            </a:r>
            <a:r>
              <a:rPr lang="en-GB" sz="11200" b="1" i="1" dirty="0" smtClean="0"/>
              <a:t> des </a:t>
            </a:r>
            <a:r>
              <a:rPr lang="en-GB" sz="11200" b="1" i="1" dirty="0" err="1" smtClean="0"/>
              <a:t>personnes</a:t>
            </a:r>
            <a:r>
              <a:rPr lang="en-GB" sz="11200" b="1" i="1" dirty="0" smtClean="0"/>
              <a:t> </a:t>
            </a:r>
            <a:r>
              <a:rPr lang="en-GB" sz="11200" b="1" i="1" dirty="0" err="1" smtClean="0"/>
              <a:t>paraplégiques</a:t>
            </a:r>
            <a:endParaRPr lang="en-GB" sz="11200" b="1" i="1" dirty="0" smtClean="0"/>
          </a:p>
          <a:p>
            <a:endParaRPr lang="en-GB" sz="3800" b="1" i="1" dirty="0"/>
          </a:p>
          <a:p>
            <a:r>
              <a:rPr lang="fr-FR" sz="7200" dirty="0" smtClean="0"/>
              <a:t>Elena Pont</a:t>
            </a:r>
          </a:p>
          <a:p>
            <a:r>
              <a:rPr lang="fr-FR" sz="7200" dirty="0" smtClean="0"/>
              <a:t>Doctorante en sciences de l’éducation et sociologie</a:t>
            </a:r>
          </a:p>
          <a:p>
            <a:r>
              <a:rPr lang="fr-FR" sz="7200" dirty="0" smtClean="0"/>
              <a:t>Université de Genève, EHESS</a:t>
            </a:r>
          </a:p>
          <a:p>
            <a:r>
              <a:rPr lang="fr-FR" sz="7200" dirty="0" smtClean="0"/>
              <a:t>Bénéficiaire du Fonds national suisse de recherche scientifique</a:t>
            </a:r>
            <a:endParaRPr lang="fr-FR" sz="7200" dirty="0"/>
          </a:p>
          <a:p>
            <a:endParaRPr lang="fr-FR" sz="1900" dirty="0" smtClean="0"/>
          </a:p>
          <a:p>
            <a:endParaRPr lang="fr-FR" sz="1900" dirty="0"/>
          </a:p>
        </p:txBody>
      </p:sp>
      <p:pic>
        <p:nvPicPr>
          <p:cNvPr id="4" name="Image 3" descr="UNIGE50.jpeg"/>
          <p:cNvPicPr>
            <a:picLocks noChangeAspect="1"/>
          </p:cNvPicPr>
          <p:nvPr/>
        </p:nvPicPr>
        <p:blipFill>
          <a:blip r:embed="rId2"/>
          <a:stretch>
            <a:fillRect/>
          </a:stretch>
        </p:blipFill>
        <p:spPr>
          <a:xfrm>
            <a:off x="3686174" y="5691807"/>
            <a:ext cx="1771650" cy="721275"/>
          </a:xfrm>
          <a:prstGeom prst="rect">
            <a:avLst/>
          </a:prstGeom>
          <a:effectLst>
            <a:outerShdw blurRad="50800" dist="38100" dir="18900000" algn="bl" rotWithShape="0">
              <a:prstClr val="black">
                <a:alpha val="40000"/>
              </a:prstClr>
            </a:outerShdw>
          </a:effectLst>
        </p:spPr>
      </p:pic>
    </p:spTree>
    <p:extLst>
      <p:ext uri="{BB962C8B-B14F-4D97-AF65-F5344CB8AC3E}">
        <p14:creationId xmlns:p14="http://schemas.microsoft.com/office/powerpoint/2010/main" val="12598723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800" b="1" dirty="0" smtClean="0"/>
              <a:t>3.2</a:t>
            </a:r>
            <a:r>
              <a:rPr lang="fr-FR" sz="2800" dirty="0" smtClean="0"/>
              <a:t> </a:t>
            </a:r>
            <a:r>
              <a:rPr lang="fr-FR" sz="2800" b="1" dirty="0" smtClean="0"/>
              <a:t>Modèle médical, normalisation </a:t>
            </a:r>
            <a:r>
              <a:rPr lang="fr-FR" sz="2800" b="1" dirty="0"/>
              <a:t>et </a:t>
            </a:r>
            <a:r>
              <a:rPr lang="fr-FR" sz="2800" b="1" dirty="0" smtClean="0"/>
              <a:t>représentations de genre</a:t>
            </a:r>
            <a:endParaRPr lang="fr-FR" sz="2800" dirty="0"/>
          </a:p>
        </p:txBody>
      </p:sp>
      <p:sp>
        <p:nvSpPr>
          <p:cNvPr id="3" name="Espace réservé du contenu 2"/>
          <p:cNvSpPr>
            <a:spLocks noGrp="1"/>
          </p:cNvSpPr>
          <p:nvPr>
            <p:ph idx="1"/>
          </p:nvPr>
        </p:nvSpPr>
        <p:spPr/>
        <p:txBody>
          <a:bodyPr>
            <a:normAutofit fontScale="92500" lnSpcReduction="10000"/>
          </a:bodyPr>
          <a:lstStyle/>
          <a:p>
            <a:r>
              <a:rPr lang="fr-FR" dirty="0" smtClean="0"/>
              <a:t>Le « héros paraplégique » est un héros au « masculin neutre » </a:t>
            </a:r>
            <a:r>
              <a:rPr lang="fr-FR" sz="2800" dirty="0" smtClean="0"/>
              <a:t>(</a:t>
            </a:r>
            <a:r>
              <a:rPr lang="fr-FR" sz="2800" dirty="0" err="1" smtClean="0"/>
              <a:t>Mosconi</a:t>
            </a:r>
            <a:r>
              <a:rPr lang="fr-FR" sz="2800" dirty="0" smtClean="0"/>
              <a:t>, 1994).</a:t>
            </a:r>
            <a:endParaRPr lang="fr-FR" sz="2800" b="1" i="1" dirty="0" smtClean="0"/>
          </a:p>
          <a:p>
            <a:r>
              <a:rPr lang="fr-FR" b="1" dirty="0"/>
              <a:t>D</a:t>
            </a:r>
            <a:r>
              <a:rPr lang="fr-FR" b="1" dirty="0" smtClean="0"/>
              <a:t>éfinitions de la masculinité imposées aux hommes et aux femmes : </a:t>
            </a:r>
            <a:r>
              <a:rPr lang="fr-FR" b="1" i="1" dirty="0" smtClean="0"/>
              <a:t>injonctions</a:t>
            </a:r>
            <a:r>
              <a:rPr lang="fr-FR" b="1" dirty="0" smtClean="0"/>
              <a:t> à la combativité, au contrôle de soi, à l’auto-direction</a:t>
            </a:r>
          </a:p>
          <a:p>
            <a:r>
              <a:rPr lang="fr-FR" b="1" dirty="0" smtClean="0"/>
              <a:t>A l’opposé : </a:t>
            </a:r>
            <a:r>
              <a:rPr lang="fr-FR" dirty="0" smtClean="0"/>
              <a:t>le modèle social. </a:t>
            </a:r>
            <a:r>
              <a:rPr lang="fr-FR" b="1" dirty="0" smtClean="0"/>
              <a:t>Prise en compte de l’expérience personnelle </a:t>
            </a:r>
            <a:r>
              <a:rPr lang="fr-FR" dirty="0" smtClean="0"/>
              <a:t>vers des </a:t>
            </a:r>
            <a:r>
              <a:rPr lang="fr-FR" b="1" dirty="0"/>
              <a:t>modèles biographiques </a:t>
            </a:r>
            <a:r>
              <a:rPr lang="fr-FR" b="1" dirty="0" smtClean="0"/>
              <a:t>renouvelés </a:t>
            </a:r>
            <a:r>
              <a:rPr lang="fr-FR" dirty="0" smtClean="0"/>
              <a:t>et des choix autodéterminés  </a:t>
            </a:r>
            <a:endParaRPr lang="fr-FR" dirty="0"/>
          </a:p>
        </p:txBody>
      </p:sp>
    </p:spTree>
    <p:extLst>
      <p:ext uri="{BB962C8B-B14F-4D97-AF65-F5344CB8AC3E}">
        <p14:creationId xmlns:p14="http://schemas.microsoft.com/office/powerpoint/2010/main" val="21421246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t>3.3 Critique féministe du modèle social</a:t>
            </a:r>
            <a:endParaRPr lang="fr-FR" sz="2800" b="1" dirty="0"/>
          </a:p>
        </p:txBody>
      </p:sp>
      <p:sp>
        <p:nvSpPr>
          <p:cNvPr id="3" name="Espace réservé du contenu 2"/>
          <p:cNvSpPr>
            <a:spLocks noGrp="1"/>
          </p:cNvSpPr>
          <p:nvPr>
            <p:ph idx="1"/>
          </p:nvPr>
        </p:nvSpPr>
        <p:spPr/>
        <p:txBody>
          <a:bodyPr>
            <a:noAutofit/>
          </a:bodyPr>
          <a:lstStyle/>
          <a:p>
            <a:r>
              <a:rPr lang="fr-FR" sz="2400" dirty="0" smtClean="0"/>
              <a:t>La déficience n’est pas seulement biologique, elle influe sur la socialisation</a:t>
            </a:r>
            <a:r>
              <a:rPr lang="fr-FR" sz="2400" b="1" i="1" dirty="0"/>
              <a:t> </a:t>
            </a:r>
            <a:r>
              <a:rPr lang="fr-FR" sz="2400" dirty="0" smtClean="0"/>
              <a:t>(handicap socio-relationnel, psycho-affectif)</a:t>
            </a:r>
          </a:p>
          <a:p>
            <a:r>
              <a:rPr lang="fr-FR" sz="2400" dirty="0" smtClean="0"/>
              <a:t>Internalisation de limitations</a:t>
            </a:r>
          </a:p>
          <a:p>
            <a:r>
              <a:rPr lang="fr-FR" sz="2400" b="1" dirty="0" smtClean="0"/>
              <a:t>Pour les femmes : « oppression simultanée » </a:t>
            </a:r>
            <a:r>
              <a:rPr lang="fr-FR" sz="2000" dirty="0" smtClean="0"/>
              <a:t>(Thomas, 1999)</a:t>
            </a:r>
          </a:p>
          <a:p>
            <a:r>
              <a:rPr lang="fr-FR" sz="2400" dirty="0" smtClean="0"/>
              <a:t>Exclusion de l’expérience de groupes minoritaires, non-considération de l’</a:t>
            </a:r>
            <a:r>
              <a:rPr lang="fr-FR" sz="2400" dirty="0" err="1" smtClean="0"/>
              <a:t>intersectionnalité</a:t>
            </a:r>
            <a:r>
              <a:rPr lang="fr-FR" sz="2400" dirty="0" smtClean="0"/>
              <a:t> des discriminations (sexisme, </a:t>
            </a:r>
            <a:r>
              <a:rPr lang="fr-FR" sz="2400" dirty="0" err="1" smtClean="0"/>
              <a:t>classisme</a:t>
            </a:r>
            <a:r>
              <a:rPr lang="fr-FR" sz="2400" dirty="0" smtClean="0"/>
              <a:t>, racisme, </a:t>
            </a:r>
            <a:r>
              <a:rPr lang="fr-FR" sz="2400" dirty="0" err="1" smtClean="0"/>
              <a:t>hétéronormativité</a:t>
            </a:r>
            <a:r>
              <a:rPr lang="fr-FR" sz="2400" dirty="0" smtClean="0"/>
              <a:t> – </a:t>
            </a:r>
            <a:r>
              <a:rPr lang="fr-FR" sz="2000" dirty="0" err="1" smtClean="0"/>
              <a:t>Crenshaw</a:t>
            </a:r>
            <a:r>
              <a:rPr lang="fr-FR" sz="2000" dirty="0" smtClean="0"/>
              <a:t>, 1991)</a:t>
            </a:r>
            <a:r>
              <a:rPr lang="fr-FR" sz="2400" dirty="0" smtClean="0"/>
              <a:t>. </a:t>
            </a:r>
            <a:endParaRPr lang="fr-FR" sz="2400" b="1" i="1" dirty="0"/>
          </a:p>
        </p:txBody>
      </p:sp>
    </p:spTree>
    <p:extLst>
      <p:ext uri="{BB962C8B-B14F-4D97-AF65-F5344CB8AC3E}">
        <p14:creationId xmlns:p14="http://schemas.microsoft.com/office/powerpoint/2010/main" val="17484701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t>3.3 Pédagogie de libération, pédagogie féministe et modèle social : un projet commun</a:t>
            </a:r>
            <a:endParaRPr lang="fr-FR" sz="2800" b="1" dirty="0"/>
          </a:p>
        </p:txBody>
      </p:sp>
      <p:sp>
        <p:nvSpPr>
          <p:cNvPr id="3" name="Espace réservé du contenu 2"/>
          <p:cNvSpPr>
            <a:spLocks noGrp="1"/>
          </p:cNvSpPr>
          <p:nvPr>
            <p:ph idx="1"/>
          </p:nvPr>
        </p:nvSpPr>
        <p:spPr/>
        <p:txBody>
          <a:bodyPr>
            <a:normAutofit/>
          </a:bodyPr>
          <a:lstStyle/>
          <a:p>
            <a:r>
              <a:rPr lang="fr-FR" sz="2400" dirty="0"/>
              <a:t>P</a:t>
            </a:r>
            <a:r>
              <a:rPr lang="fr-FR" sz="2400" dirty="0" smtClean="0"/>
              <a:t>rojet d’émancipation des groupes minoritaires dans la pédagogie de libération </a:t>
            </a:r>
            <a:r>
              <a:rPr lang="fr-FR" sz="2000" dirty="0" smtClean="0"/>
              <a:t>(Freire, 1980) </a:t>
            </a:r>
            <a:r>
              <a:rPr lang="fr-FR" sz="2400" dirty="0" smtClean="0"/>
              <a:t>: tenir compte des identités imbriquées, valoriser les trajectoires éducatives diverses</a:t>
            </a:r>
          </a:p>
          <a:p>
            <a:r>
              <a:rPr lang="fr-FR" sz="2400" dirty="0" smtClean="0"/>
              <a:t>Dans la pédagogie féministe : « interroger les dualismes stéréotypés traditionnels », encourager la « subversion » </a:t>
            </a:r>
            <a:r>
              <a:rPr lang="fr-FR" sz="2000" dirty="0" smtClean="0"/>
              <a:t>(</a:t>
            </a:r>
            <a:r>
              <a:rPr lang="fr-FR" sz="2000" dirty="0" err="1" smtClean="0"/>
              <a:t>Ollagnier</a:t>
            </a:r>
            <a:r>
              <a:rPr lang="fr-FR" sz="2000" dirty="0" smtClean="0"/>
              <a:t>, 2014)</a:t>
            </a:r>
            <a:r>
              <a:rPr lang="fr-FR" sz="2400" dirty="0" smtClean="0"/>
              <a:t>, développer la </a:t>
            </a:r>
            <a:r>
              <a:rPr lang="fr-FR" sz="2400" dirty="0" smtClean="0">
                <a:sym typeface="Wingdings"/>
              </a:rPr>
              <a:t>pensée critique sur les contenus d’enseignement, sur les savoirs dits </a:t>
            </a:r>
            <a:r>
              <a:rPr lang="fr-FR" sz="2400" i="1" dirty="0" smtClean="0">
                <a:sym typeface="Wingdings"/>
              </a:rPr>
              <a:t>masculins</a:t>
            </a:r>
            <a:r>
              <a:rPr lang="fr-FR" sz="2400" dirty="0" smtClean="0">
                <a:sym typeface="Wingdings"/>
              </a:rPr>
              <a:t> ou </a:t>
            </a:r>
            <a:r>
              <a:rPr lang="fr-FR" sz="2400" i="1" dirty="0" smtClean="0">
                <a:sym typeface="Wingdings"/>
              </a:rPr>
              <a:t>féminins</a:t>
            </a:r>
            <a:r>
              <a:rPr lang="fr-FR" sz="2400" dirty="0" smtClean="0">
                <a:sym typeface="Wingdings"/>
              </a:rPr>
              <a:t>, sur le rapport aux savoirs « </a:t>
            </a:r>
            <a:r>
              <a:rPr lang="fr-FR" sz="2400" i="1" dirty="0" smtClean="0">
                <a:sym typeface="Wingdings"/>
              </a:rPr>
              <a:t>universel »</a:t>
            </a:r>
          </a:p>
          <a:p>
            <a:r>
              <a:rPr lang="fr-FR" sz="2400" dirty="0" smtClean="0">
                <a:sym typeface="Wingdings"/>
              </a:rPr>
              <a:t> Des instruments de conscientisation des discriminations, en centre et en dehors</a:t>
            </a:r>
            <a:endParaRPr lang="fr-FR" sz="2400" dirty="0"/>
          </a:p>
        </p:txBody>
      </p:sp>
    </p:spTree>
    <p:extLst>
      <p:ext uri="{BB962C8B-B14F-4D97-AF65-F5344CB8AC3E}">
        <p14:creationId xmlns:p14="http://schemas.microsoft.com/office/powerpoint/2010/main" val="19772175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t>4. Méthodologie</a:t>
            </a:r>
            <a:endParaRPr lang="fr-FR" sz="2800" b="1" dirty="0"/>
          </a:p>
        </p:txBody>
      </p:sp>
      <p:sp>
        <p:nvSpPr>
          <p:cNvPr id="3" name="Espace réservé du contenu 2"/>
          <p:cNvSpPr>
            <a:spLocks noGrp="1"/>
          </p:cNvSpPr>
          <p:nvPr>
            <p:ph idx="1"/>
          </p:nvPr>
        </p:nvSpPr>
        <p:spPr/>
        <p:txBody>
          <a:bodyPr>
            <a:normAutofit fontScale="92500"/>
          </a:bodyPr>
          <a:lstStyle/>
          <a:p>
            <a:r>
              <a:rPr lang="fr-FR" dirty="0" smtClean="0"/>
              <a:t>Approche compréhensive, point de vue situé</a:t>
            </a:r>
          </a:p>
          <a:p>
            <a:r>
              <a:rPr lang="fr-FR" dirty="0" smtClean="0"/>
              <a:t>Entretiens avec 3 orienteur-e-s professionnel-le-s d’une Clinique de réhabilitation en Suisse romande : quelles pratiques de réorientation avec des patient-e-s paraplégiques ?</a:t>
            </a:r>
          </a:p>
          <a:p>
            <a:r>
              <a:rPr lang="fr-FR" dirty="0" smtClean="0"/>
              <a:t>Analyses du discours et de contenu comprenant </a:t>
            </a:r>
            <a:r>
              <a:rPr lang="fr-FR" i="1" dirty="0" err="1" smtClean="0"/>
              <a:t>Disability</a:t>
            </a:r>
            <a:r>
              <a:rPr lang="fr-FR" i="1" dirty="0" smtClean="0"/>
              <a:t> </a:t>
            </a:r>
            <a:r>
              <a:rPr lang="fr-FR" i="1" dirty="0" err="1" smtClean="0"/>
              <a:t>Studies</a:t>
            </a:r>
            <a:r>
              <a:rPr lang="fr-FR" dirty="0" smtClean="0"/>
              <a:t>, études genre, sociologie de l’individu (épreuves, bifurcations, modèles d’expériences – </a:t>
            </a:r>
            <a:r>
              <a:rPr lang="fr-FR" sz="2200" dirty="0" smtClean="0"/>
              <a:t>Van </a:t>
            </a:r>
            <a:r>
              <a:rPr lang="fr-FR" sz="2200" dirty="0" err="1" smtClean="0"/>
              <a:t>Dijk</a:t>
            </a:r>
            <a:r>
              <a:rPr lang="fr-FR" sz="2200" dirty="0" smtClean="0"/>
              <a:t>, 2009</a:t>
            </a:r>
            <a:r>
              <a:rPr lang="fr-FR" dirty="0" smtClean="0"/>
              <a:t>) </a:t>
            </a:r>
            <a:endParaRPr lang="fr-FR" dirty="0"/>
          </a:p>
        </p:txBody>
      </p:sp>
    </p:spTree>
    <p:extLst>
      <p:ext uri="{BB962C8B-B14F-4D97-AF65-F5344CB8AC3E}">
        <p14:creationId xmlns:p14="http://schemas.microsoft.com/office/powerpoint/2010/main" val="36679178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800" b="1" dirty="0" smtClean="0"/>
              <a:t>5. </a:t>
            </a:r>
            <a:r>
              <a:rPr lang="fr-FR" sz="2800" b="1" dirty="0"/>
              <a:t>L</a:t>
            </a:r>
            <a:r>
              <a:rPr lang="fr-FR" sz="2800" b="1" dirty="0" smtClean="0"/>
              <a:t>’action des orienteur-e-s entre missions, logiques économiques et représentations implicites sur le travail</a:t>
            </a:r>
            <a:endParaRPr lang="fr-FR" sz="2800" b="1" i="1" dirty="0"/>
          </a:p>
        </p:txBody>
      </p:sp>
      <p:sp>
        <p:nvSpPr>
          <p:cNvPr id="3" name="Espace réservé du contenu 2"/>
          <p:cNvSpPr>
            <a:spLocks noGrp="1"/>
          </p:cNvSpPr>
          <p:nvPr>
            <p:ph idx="1"/>
          </p:nvPr>
        </p:nvSpPr>
        <p:spPr/>
        <p:txBody>
          <a:bodyPr>
            <a:normAutofit lnSpcReduction="10000"/>
          </a:bodyPr>
          <a:lstStyle/>
          <a:p>
            <a:r>
              <a:rPr lang="fr-FR" dirty="0" smtClean="0"/>
              <a:t>Pratiques : écoute active et pédagogie du projet ; impulser une motivation. Incorporation des projections des patient-e-s, soutien à l’autodétermination (modèle social)</a:t>
            </a:r>
          </a:p>
          <a:p>
            <a:r>
              <a:rPr lang="fr-FR" b="1" dirty="0" smtClean="0"/>
              <a:t>Mais : </a:t>
            </a:r>
            <a:r>
              <a:rPr lang="fr-FR" dirty="0" smtClean="0"/>
              <a:t>limitations attribuées aux patient-e-s </a:t>
            </a:r>
            <a:r>
              <a:rPr lang="fr-FR" i="1" dirty="0" smtClean="0"/>
              <a:t>(capacités personnelles = </a:t>
            </a:r>
            <a:r>
              <a:rPr lang="fr-FR" dirty="0" smtClean="0"/>
              <a:t>essentialisation ?)</a:t>
            </a:r>
            <a:r>
              <a:rPr lang="fr-FR" i="1" dirty="0" smtClean="0"/>
              <a:t> </a:t>
            </a:r>
            <a:r>
              <a:rPr lang="fr-FR" dirty="0" smtClean="0"/>
              <a:t>et projets réalisables, ou non, avec le soutien de l’Assurance-invalidité (restaurer la « capacité de gain » et la « capacité de travail »).</a:t>
            </a:r>
          </a:p>
        </p:txBody>
      </p:sp>
    </p:spTree>
    <p:extLst>
      <p:ext uri="{BB962C8B-B14F-4D97-AF65-F5344CB8AC3E}">
        <p14:creationId xmlns:p14="http://schemas.microsoft.com/office/powerpoint/2010/main" val="20288618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800" b="1" dirty="0" smtClean="0"/>
              <a:t>5. L’action des orienteur-e-s entre missions, logiques économiques et représentations implicites sur le travail</a:t>
            </a:r>
            <a:endParaRPr lang="fr-FR" sz="2800" dirty="0"/>
          </a:p>
        </p:txBody>
      </p:sp>
      <p:sp>
        <p:nvSpPr>
          <p:cNvPr id="3" name="Espace réservé du contenu 2"/>
          <p:cNvSpPr>
            <a:spLocks noGrp="1"/>
          </p:cNvSpPr>
          <p:nvPr>
            <p:ph idx="1"/>
          </p:nvPr>
        </p:nvSpPr>
        <p:spPr/>
        <p:txBody>
          <a:bodyPr>
            <a:normAutofit fontScale="92500"/>
          </a:bodyPr>
          <a:lstStyle/>
          <a:p>
            <a:r>
              <a:rPr lang="fr-FR" dirty="0"/>
              <a:t>Les patient-e-s retournent à leur ancien emploi </a:t>
            </a:r>
            <a:r>
              <a:rPr lang="fr-FR" dirty="0">
                <a:sym typeface="Wingdings"/>
              </a:rPr>
              <a:t> reproduction de la division sociale du travail.</a:t>
            </a:r>
            <a:endParaRPr lang="fr-FR" dirty="0"/>
          </a:p>
          <a:p>
            <a:r>
              <a:rPr lang="fr-FR" dirty="0" smtClean="0">
                <a:sym typeface="Wingdings"/>
              </a:rPr>
              <a:t>Contrainte économique renforcée par le modèle de continuité biographique illusoire </a:t>
            </a:r>
            <a:r>
              <a:rPr lang="fr-FR" sz="2400" dirty="0" smtClean="0">
                <a:sym typeface="Wingdings"/>
              </a:rPr>
              <a:t>(Pont, 2015)</a:t>
            </a:r>
            <a:r>
              <a:rPr lang="fr-FR" dirty="0" smtClean="0">
                <a:sym typeface="Wingdings"/>
              </a:rPr>
              <a:t>. </a:t>
            </a:r>
            <a:r>
              <a:rPr lang="fr-FR" b="1" dirty="0" smtClean="0">
                <a:solidFill>
                  <a:srgbClr val="0000FF"/>
                </a:solidFill>
                <a:sym typeface="Wingdings"/>
              </a:rPr>
              <a:t>La rupture biographique n’est pas l’occasion d’une renégociation des opportunités professionnelles. </a:t>
            </a:r>
            <a:r>
              <a:rPr lang="fr-FR" dirty="0" smtClean="0">
                <a:sym typeface="Wingdings"/>
              </a:rPr>
              <a:t>Les paraplégiques retournent pour les 2/3 à leur ancien employeur </a:t>
            </a:r>
            <a:r>
              <a:rPr lang="fr-FR" sz="2200" dirty="0" smtClean="0">
                <a:sym typeface="Wingdings"/>
              </a:rPr>
              <a:t>(</a:t>
            </a:r>
            <a:r>
              <a:rPr lang="fr-FR" sz="2200" dirty="0" err="1" smtClean="0">
                <a:sym typeface="Wingdings"/>
              </a:rPr>
              <a:t>Fédou</a:t>
            </a:r>
            <a:r>
              <a:rPr lang="fr-FR" sz="2200" dirty="0" smtClean="0">
                <a:sym typeface="Wingdings"/>
              </a:rPr>
              <a:t>, entretien en septembre 2014).</a:t>
            </a:r>
          </a:p>
          <a:p>
            <a:pPr marL="0" indent="0">
              <a:buNone/>
            </a:pPr>
            <a:endParaRPr lang="fr-FR" i="1" dirty="0" smtClean="0">
              <a:sym typeface="Wingdings"/>
            </a:endParaRPr>
          </a:p>
          <a:p>
            <a:endParaRPr lang="fr-FR" dirty="0"/>
          </a:p>
        </p:txBody>
      </p:sp>
    </p:spTree>
    <p:extLst>
      <p:ext uri="{BB962C8B-B14F-4D97-AF65-F5344CB8AC3E}">
        <p14:creationId xmlns:p14="http://schemas.microsoft.com/office/powerpoint/2010/main" val="11868775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t>6. </a:t>
            </a:r>
            <a:r>
              <a:rPr lang="fr-FR" sz="2800" b="1" dirty="0"/>
              <a:t>D</a:t>
            </a:r>
            <a:r>
              <a:rPr lang="fr-FR" sz="2800" b="1" dirty="0" smtClean="0"/>
              <a:t>ans la question du taux d’emploi, la division sexuelle et </a:t>
            </a:r>
            <a:r>
              <a:rPr lang="fr-FR" sz="2800" b="1" dirty="0" err="1" smtClean="0"/>
              <a:t>handicapiste</a:t>
            </a:r>
            <a:r>
              <a:rPr lang="fr-FR" sz="2800" b="1" dirty="0" smtClean="0"/>
              <a:t> du travail</a:t>
            </a:r>
            <a:endParaRPr lang="fr-FR" sz="2800" b="1" i="1" dirty="0"/>
          </a:p>
        </p:txBody>
      </p:sp>
      <p:sp>
        <p:nvSpPr>
          <p:cNvPr id="3" name="Espace réservé du contenu 2"/>
          <p:cNvSpPr>
            <a:spLocks noGrp="1"/>
          </p:cNvSpPr>
          <p:nvPr>
            <p:ph idx="1"/>
          </p:nvPr>
        </p:nvSpPr>
        <p:spPr/>
        <p:txBody>
          <a:bodyPr>
            <a:normAutofit fontScale="85000" lnSpcReduction="20000"/>
          </a:bodyPr>
          <a:lstStyle/>
          <a:p>
            <a:r>
              <a:rPr lang="fr-FR" sz="3600" dirty="0" smtClean="0"/>
              <a:t>Une discussion-clé dans la réhabilitation professionnelle : la question du taux d’emploi.</a:t>
            </a:r>
          </a:p>
          <a:p>
            <a:r>
              <a:rPr lang="fr-FR" sz="3600" b="1" dirty="0" smtClean="0"/>
              <a:t>50%</a:t>
            </a:r>
            <a:r>
              <a:rPr lang="fr-FR" sz="3600" dirty="0" smtClean="0"/>
              <a:t> préconisés par les orienteur-e-s, pour les femmes et les hommes : prise en compte des effets de la déficience. Mais : est-ce une limitation à l’auto-développement, à la participation sociale ?</a:t>
            </a:r>
          </a:p>
          <a:p>
            <a:r>
              <a:rPr lang="fr-FR" sz="3600" dirty="0" smtClean="0"/>
              <a:t> L’Assurance-invalidité préconise le 100% pour certains hommes : moins de prise en compte des effets de la déficience et des handicaps sociaux</a:t>
            </a:r>
            <a:r>
              <a:rPr lang="fr-FR" sz="4000" dirty="0"/>
              <a:t>.</a:t>
            </a:r>
            <a:endParaRPr lang="fr-FR" sz="4000" b="1" i="1" dirty="0"/>
          </a:p>
        </p:txBody>
      </p:sp>
    </p:spTree>
    <p:extLst>
      <p:ext uri="{BB962C8B-B14F-4D97-AF65-F5344CB8AC3E}">
        <p14:creationId xmlns:p14="http://schemas.microsoft.com/office/powerpoint/2010/main" val="17681367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a:t>6. Dans la question du taux d’emploi, la division sexuelle et </a:t>
            </a:r>
            <a:r>
              <a:rPr lang="fr-FR" sz="2800" b="1" dirty="0" err="1"/>
              <a:t>handicapiste</a:t>
            </a:r>
            <a:r>
              <a:rPr lang="fr-FR" sz="2800" b="1" dirty="0"/>
              <a:t> du </a:t>
            </a:r>
            <a:r>
              <a:rPr lang="fr-FR" sz="2800" b="1" dirty="0" smtClean="0"/>
              <a:t>travail</a:t>
            </a:r>
            <a:endParaRPr lang="fr-FR" sz="2800" dirty="0"/>
          </a:p>
        </p:txBody>
      </p:sp>
      <p:sp>
        <p:nvSpPr>
          <p:cNvPr id="3" name="Espace réservé du contenu 2"/>
          <p:cNvSpPr>
            <a:spLocks noGrp="1"/>
          </p:cNvSpPr>
          <p:nvPr>
            <p:ph idx="1"/>
          </p:nvPr>
        </p:nvSpPr>
        <p:spPr/>
        <p:txBody>
          <a:bodyPr>
            <a:noAutofit/>
          </a:bodyPr>
          <a:lstStyle/>
          <a:p>
            <a:r>
              <a:rPr lang="fr-FR" sz="2400" b="1" dirty="0" smtClean="0"/>
              <a:t>Dans le discours des orienteur-e-s :</a:t>
            </a:r>
          </a:p>
          <a:p>
            <a:r>
              <a:rPr lang="fr-FR" sz="2400" dirty="0" smtClean="0"/>
              <a:t>Représentations de la division sexuelle du travail : seulement à propos du travail à temps partiel (pas de références aux ségrégations horizontale et verticale ; </a:t>
            </a:r>
            <a:r>
              <a:rPr lang="fr-FR" sz="2000" dirty="0" err="1" smtClean="0"/>
              <a:t>Maruani</a:t>
            </a:r>
            <a:r>
              <a:rPr lang="fr-FR" sz="2000" dirty="0" smtClean="0"/>
              <a:t>, 2011</a:t>
            </a:r>
            <a:r>
              <a:rPr lang="fr-FR" sz="2400" dirty="0" smtClean="0"/>
              <a:t>).</a:t>
            </a:r>
          </a:p>
          <a:p>
            <a:r>
              <a:rPr lang="fr-FR" sz="2400" dirty="0" smtClean="0"/>
              <a:t>Représentations de la division </a:t>
            </a:r>
            <a:r>
              <a:rPr lang="fr-FR" sz="2400" dirty="0" err="1" smtClean="0"/>
              <a:t>handicapiste</a:t>
            </a:r>
            <a:r>
              <a:rPr lang="fr-FR" sz="2400" dirty="0" smtClean="0"/>
              <a:t> du travail (</a:t>
            </a:r>
            <a:r>
              <a:rPr lang="fr-FR" sz="2400" i="1" dirty="0" smtClean="0"/>
              <a:t>division </a:t>
            </a:r>
            <a:r>
              <a:rPr lang="fr-FR" sz="2400" i="1" dirty="0"/>
              <a:t>du travail entre personnes valides et personnes porteuses de déficiences, en raison de causalités établies entre les effets de la déficience et les capacités professionnelles, perçues comme restreintes, des personnes handicapées, et qui se traduisent en désavantages </a:t>
            </a:r>
            <a:r>
              <a:rPr lang="fr-FR" sz="2400" i="1" dirty="0" smtClean="0"/>
              <a:t>sociaux</a:t>
            </a:r>
            <a:r>
              <a:rPr lang="fr-FR" sz="2400" dirty="0" smtClean="0"/>
              <a:t> - </a:t>
            </a:r>
            <a:r>
              <a:rPr lang="fr-FR" sz="2000" dirty="0" smtClean="0"/>
              <a:t>Pont</a:t>
            </a:r>
            <a:r>
              <a:rPr lang="fr-FR" sz="2000" dirty="0"/>
              <a:t>, </a:t>
            </a:r>
            <a:r>
              <a:rPr lang="fr-FR" sz="2000" dirty="0" smtClean="0"/>
              <a:t>2015)</a:t>
            </a:r>
            <a:r>
              <a:rPr lang="fr-FR" sz="2400" dirty="0" smtClean="0"/>
              <a:t> : « métiers de l’administration » pour les paraplégiques.</a:t>
            </a:r>
          </a:p>
        </p:txBody>
      </p:sp>
    </p:spTree>
    <p:extLst>
      <p:ext uri="{BB962C8B-B14F-4D97-AF65-F5344CB8AC3E}">
        <p14:creationId xmlns:p14="http://schemas.microsoft.com/office/powerpoint/2010/main" val="32449178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a:t>6. Dans la question du taux d’emploi, la division sexuelle et </a:t>
            </a:r>
            <a:r>
              <a:rPr lang="fr-FR" sz="2800" b="1" dirty="0" err="1"/>
              <a:t>handicapiste</a:t>
            </a:r>
            <a:r>
              <a:rPr lang="fr-FR" sz="2800" b="1" dirty="0"/>
              <a:t> du </a:t>
            </a:r>
            <a:r>
              <a:rPr lang="fr-FR" sz="2800" b="1" dirty="0" smtClean="0"/>
              <a:t>travail</a:t>
            </a:r>
            <a:endParaRPr lang="fr-FR" sz="2800" dirty="0"/>
          </a:p>
        </p:txBody>
      </p:sp>
      <p:sp>
        <p:nvSpPr>
          <p:cNvPr id="3" name="Espace réservé du contenu 2"/>
          <p:cNvSpPr>
            <a:spLocks noGrp="1"/>
          </p:cNvSpPr>
          <p:nvPr>
            <p:ph idx="1"/>
          </p:nvPr>
        </p:nvSpPr>
        <p:spPr/>
        <p:txBody>
          <a:bodyPr>
            <a:normAutofit fontScale="92500" lnSpcReduction="10000"/>
          </a:bodyPr>
          <a:lstStyle/>
          <a:p>
            <a:r>
              <a:rPr lang="fr-FR" sz="2400" dirty="0"/>
              <a:t>Articulation implicite avec la ségrégation horizontale du travail des femmes : les femmes paraplégiques vivent une double ségrégation </a:t>
            </a:r>
            <a:r>
              <a:rPr lang="fr-FR" sz="2400" dirty="0" smtClean="0"/>
              <a:t>professionnelle : « 50% » et « métier de l’administration ». Modèle similaire à celui du modèle de vie professionnelle des femmes valides en Suisse</a:t>
            </a:r>
            <a:endParaRPr lang="fr-FR" sz="2400" b="1" i="1" dirty="0"/>
          </a:p>
          <a:p>
            <a:r>
              <a:rPr lang="fr-FR" sz="2400" dirty="0" smtClean="0"/>
              <a:t>Les hommes paraplégiques sont aussi bien que les femmes orientés vers les « métiers de l’administration » : la division sexuelle du travail est renversée.</a:t>
            </a:r>
            <a:endParaRPr lang="fr-FR" sz="2400" b="1" i="1" dirty="0"/>
          </a:p>
          <a:p>
            <a:r>
              <a:rPr lang="fr-FR" sz="2400" dirty="0" smtClean="0">
                <a:solidFill>
                  <a:srgbClr val="0000FF"/>
                </a:solidFill>
              </a:rPr>
              <a:t>C’est un modèle de réhabilitation professionnelle au « féminin neutre » pour les hommes paraplégiques, en opposition au modèle de réhabilitation physique au « masculin neutre ». La recomposition identitaire en est compliquée </a:t>
            </a:r>
            <a:r>
              <a:rPr lang="fr-FR" sz="2200" dirty="0" smtClean="0">
                <a:solidFill>
                  <a:srgbClr val="0000FF"/>
                </a:solidFill>
              </a:rPr>
              <a:t>(Pont, 2015) </a:t>
            </a:r>
            <a:endParaRPr lang="fr-FR" sz="2200" b="1" i="1" dirty="0" smtClean="0">
              <a:solidFill>
                <a:srgbClr val="0000FF"/>
              </a:solidFill>
            </a:endParaRPr>
          </a:p>
          <a:p>
            <a:r>
              <a:rPr lang="fr-FR" sz="2400" dirty="0" smtClean="0"/>
              <a:t>50% d’employabilité : ce peut aussi être une mesure de préservation de la qualité de vie. </a:t>
            </a:r>
            <a:endParaRPr lang="fr-FR" sz="2400" b="1" i="1" dirty="0"/>
          </a:p>
        </p:txBody>
      </p:sp>
    </p:spTree>
    <p:extLst>
      <p:ext uri="{BB962C8B-B14F-4D97-AF65-F5344CB8AC3E}">
        <p14:creationId xmlns:p14="http://schemas.microsoft.com/office/powerpoint/2010/main" val="25796397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t>7. Elargir le modèle social par la pratique des récits de vie en réhabilitation professionnelle</a:t>
            </a:r>
            <a:endParaRPr lang="fr-FR" sz="2800" b="1" i="1" dirty="0"/>
          </a:p>
        </p:txBody>
      </p:sp>
      <p:sp>
        <p:nvSpPr>
          <p:cNvPr id="3" name="Espace réservé du contenu 2"/>
          <p:cNvSpPr>
            <a:spLocks noGrp="1"/>
          </p:cNvSpPr>
          <p:nvPr>
            <p:ph idx="1"/>
          </p:nvPr>
        </p:nvSpPr>
        <p:spPr/>
        <p:txBody>
          <a:bodyPr>
            <a:noAutofit/>
          </a:bodyPr>
          <a:lstStyle/>
          <a:p>
            <a:r>
              <a:rPr lang="fr-FR" sz="2400" dirty="0" smtClean="0"/>
              <a:t>La </a:t>
            </a:r>
            <a:r>
              <a:rPr lang="fr-FR" sz="2400" dirty="0"/>
              <a:t>personne est « au centre » </a:t>
            </a:r>
            <a:r>
              <a:rPr lang="fr-FR" sz="2400" dirty="0" smtClean="0"/>
              <a:t>du projet professionnel (</a:t>
            </a:r>
            <a:r>
              <a:rPr lang="fr-FR" sz="2400" dirty="0"/>
              <a:t>recherche d’auto-développement et soutien du pouvoir d’agir) = modèle social.</a:t>
            </a:r>
          </a:p>
          <a:p>
            <a:r>
              <a:rPr lang="fr-FR" sz="2400" dirty="0" smtClean="0"/>
              <a:t>Cependant : les injonctions de l’Assurance-invalidité et les représentations sur les divisions sexuelle et </a:t>
            </a:r>
            <a:r>
              <a:rPr lang="fr-FR" sz="2400" dirty="0" err="1" smtClean="0"/>
              <a:t>handicapiste</a:t>
            </a:r>
            <a:r>
              <a:rPr lang="fr-FR" sz="2400" dirty="0" smtClean="0"/>
              <a:t> du travail sont des limitations au projet professionnel.</a:t>
            </a:r>
          </a:p>
          <a:p>
            <a:r>
              <a:rPr lang="fr-FR" sz="2400" b="1" dirty="0" smtClean="0">
                <a:solidFill>
                  <a:srgbClr val="0000FF"/>
                </a:solidFill>
              </a:rPr>
              <a:t>Les récits de vie professionnelle : un instrument pour élargir les principes et bénéfices du modèle social : émancipation des rôles attendus de la part de </a:t>
            </a:r>
            <a:r>
              <a:rPr lang="fr-FR" sz="2400" b="1" dirty="0" err="1" smtClean="0">
                <a:solidFill>
                  <a:srgbClr val="0000FF"/>
                </a:solidFill>
              </a:rPr>
              <a:t>tou</a:t>
            </a:r>
            <a:r>
              <a:rPr lang="fr-FR" sz="2400" b="1" dirty="0" smtClean="0">
                <a:solidFill>
                  <a:srgbClr val="0000FF"/>
                </a:solidFill>
              </a:rPr>
              <a:t>-</a:t>
            </a:r>
            <a:r>
              <a:rPr lang="fr-FR" sz="2400" b="1" dirty="0" err="1" smtClean="0">
                <a:solidFill>
                  <a:srgbClr val="0000FF"/>
                </a:solidFill>
              </a:rPr>
              <a:t>te-s</a:t>
            </a:r>
            <a:r>
              <a:rPr lang="fr-FR" sz="2400" b="1" dirty="0" smtClean="0">
                <a:solidFill>
                  <a:srgbClr val="0000FF"/>
                </a:solidFill>
              </a:rPr>
              <a:t> les acteurs/</a:t>
            </a:r>
            <a:r>
              <a:rPr lang="fr-FR" sz="2400" b="1" dirty="0" err="1" smtClean="0">
                <a:solidFill>
                  <a:srgbClr val="0000FF"/>
                </a:solidFill>
              </a:rPr>
              <a:t>trices</a:t>
            </a:r>
            <a:r>
              <a:rPr lang="fr-FR" sz="2400" b="1" dirty="0" smtClean="0">
                <a:solidFill>
                  <a:srgbClr val="0000FF"/>
                </a:solidFill>
              </a:rPr>
              <a:t> de la réhabilitation. </a:t>
            </a:r>
            <a:endParaRPr lang="fr-FR" sz="2400" b="1" i="1" dirty="0">
              <a:solidFill>
                <a:srgbClr val="0000FF"/>
              </a:solidFill>
            </a:endParaRPr>
          </a:p>
        </p:txBody>
      </p:sp>
    </p:spTree>
    <p:extLst>
      <p:ext uri="{BB962C8B-B14F-4D97-AF65-F5344CB8AC3E}">
        <p14:creationId xmlns:p14="http://schemas.microsoft.com/office/powerpoint/2010/main" val="26958499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800" b="1" dirty="0" smtClean="0"/>
              <a:t>1. Les normes de genre et de handicap dans la réhabilitation professionnelle des personnes handicapées en Suisse</a:t>
            </a:r>
            <a:endParaRPr lang="fr-FR" sz="2800" b="1" i="1" dirty="0"/>
          </a:p>
        </p:txBody>
      </p:sp>
      <p:sp>
        <p:nvSpPr>
          <p:cNvPr id="3" name="Espace réservé du contenu 2"/>
          <p:cNvSpPr>
            <a:spLocks noGrp="1"/>
          </p:cNvSpPr>
          <p:nvPr>
            <p:ph idx="1"/>
          </p:nvPr>
        </p:nvSpPr>
        <p:spPr/>
        <p:txBody>
          <a:bodyPr>
            <a:normAutofit/>
          </a:bodyPr>
          <a:lstStyle/>
          <a:p>
            <a:r>
              <a:rPr lang="fr-FR" dirty="0" smtClean="0"/>
              <a:t>Loi suisse sur l’Assurance-invalidité : « la réadaptation prime la rente »</a:t>
            </a:r>
            <a:endParaRPr lang="fr-FR" dirty="0"/>
          </a:p>
          <a:p>
            <a:r>
              <a:rPr lang="fr-FR" dirty="0" smtClean="0"/>
              <a:t>Plus de rentes à des femmes qu’à des hommes (25-29 ans : 26% des « mesures individuelles » annuelles à des hommes, 18% à des femmes </a:t>
            </a:r>
            <a:r>
              <a:rPr lang="fr-FR" sz="2200" dirty="0" smtClean="0"/>
              <a:t>– OFAS, Office fédéral des assurances sociales, 2012)</a:t>
            </a:r>
          </a:p>
          <a:p>
            <a:r>
              <a:rPr lang="fr-FR" dirty="0" smtClean="0"/>
              <a:t>La rente : un abandon des chances d’intégration dans le marché du travail</a:t>
            </a:r>
            <a:endParaRPr lang="fr-FR" dirty="0"/>
          </a:p>
        </p:txBody>
      </p:sp>
    </p:spTree>
    <p:extLst>
      <p:ext uri="{BB962C8B-B14F-4D97-AF65-F5344CB8AC3E}">
        <p14:creationId xmlns:p14="http://schemas.microsoft.com/office/powerpoint/2010/main" val="232494656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a:t>7. Elargir le modèle social par la pratique des récits de vie en réhabilitation </a:t>
            </a:r>
            <a:r>
              <a:rPr lang="fr-FR" sz="2800" b="1" dirty="0" smtClean="0"/>
              <a:t>professionnelle</a:t>
            </a:r>
            <a:endParaRPr lang="fr-FR" sz="2800" dirty="0"/>
          </a:p>
        </p:txBody>
      </p:sp>
      <p:sp>
        <p:nvSpPr>
          <p:cNvPr id="3" name="Espace réservé du contenu 2"/>
          <p:cNvSpPr>
            <a:spLocks noGrp="1"/>
          </p:cNvSpPr>
          <p:nvPr>
            <p:ph idx="1"/>
          </p:nvPr>
        </p:nvSpPr>
        <p:spPr/>
        <p:txBody>
          <a:bodyPr>
            <a:normAutofit/>
          </a:bodyPr>
          <a:lstStyle/>
          <a:p>
            <a:r>
              <a:rPr lang="fr-FR" dirty="0" smtClean="0"/>
              <a:t>Des moyens d’analyse offerts par les récits de vie déjà recueillis </a:t>
            </a:r>
            <a:r>
              <a:rPr lang="fr-FR" sz="2400" dirty="0" smtClean="0"/>
              <a:t>(</a:t>
            </a:r>
            <a:r>
              <a:rPr lang="fr-FR" sz="2400" i="1" dirty="0" smtClean="0"/>
              <a:t>Le récit de Laurie</a:t>
            </a:r>
            <a:r>
              <a:rPr lang="fr-FR" sz="2400" dirty="0" smtClean="0"/>
              <a:t>, 20.06.2013)</a:t>
            </a:r>
            <a:r>
              <a:rPr lang="fr-FR" dirty="0" smtClean="0"/>
              <a:t> : vers la prise de conscience des limitations internalisées.</a:t>
            </a:r>
          </a:p>
          <a:p>
            <a:r>
              <a:rPr lang="fr-FR" dirty="0" smtClean="0"/>
              <a:t>Indices d’ordre narratif ou expérientiel dans le récit de Laurie : attentes et contrôle de l’entourage professionnel ; stratégies d’auto-valorisation identitaire </a:t>
            </a:r>
            <a:r>
              <a:rPr lang="fr-FR" sz="2000" dirty="0" smtClean="0"/>
              <a:t>(Goffman, 1964)</a:t>
            </a:r>
            <a:r>
              <a:rPr lang="fr-FR" sz="2000" b="1" i="1" dirty="0" smtClean="0"/>
              <a:t>. </a:t>
            </a:r>
            <a:endParaRPr lang="fr-FR" sz="2000" b="1" i="1" dirty="0"/>
          </a:p>
        </p:txBody>
      </p:sp>
    </p:spTree>
    <p:extLst>
      <p:ext uri="{BB962C8B-B14F-4D97-AF65-F5344CB8AC3E}">
        <p14:creationId xmlns:p14="http://schemas.microsoft.com/office/powerpoint/2010/main" val="37131638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a:t>7. Elargir le modèle social par la pratique des récits de vie en réhabilitation </a:t>
            </a:r>
            <a:r>
              <a:rPr lang="fr-FR" sz="2800" b="1" dirty="0" smtClean="0"/>
              <a:t>professionnelle</a:t>
            </a:r>
            <a:endParaRPr lang="fr-FR" sz="2800" dirty="0"/>
          </a:p>
        </p:txBody>
      </p:sp>
      <p:sp>
        <p:nvSpPr>
          <p:cNvPr id="3" name="Espace réservé du contenu 2"/>
          <p:cNvSpPr>
            <a:spLocks noGrp="1"/>
          </p:cNvSpPr>
          <p:nvPr>
            <p:ph idx="1"/>
          </p:nvPr>
        </p:nvSpPr>
        <p:spPr/>
        <p:txBody>
          <a:bodyPr>
            <a:normAutofit/>
          </a:bodyPr>
          <a:lstStyle/>
          <a:p>
            <a:r>
              <a:rPr lang="fr-FR" dirty="0" smtClean="0"/>
              <a:t>Dans le récit de Laurie : attentes de vulnérabilité et de moindre compétence.</a:t>
            </a:r>
          </a:p>
          <a:p>
            <a:r>
              <a:rPr lang="fr-FR" dirty="0" smtClean="0"/>
              <a:t>Emancipation des modèles attendus par auto-attributions masculines valorisantes dans le monde du travail : auto-direction, résistance émotionnelle, compétence fiable. </a:t>
            </a:r>
            <a:endParaRPr lang="fr-FR" b="1" i="1" dirty="0"/>
          </a:p>
        </p:txBody>
      </p:sp>
    </p:spTree>
    <p:extLst>
      <p:ext uri="{BB962C8B-B14F-4D97-AF65-F5344CB8AC3E}">
        <p14:creationId xmlns:p14="http://schemas.microsoft.com/office/powerpoint/2010/main" val="19321154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800" b="1" dirty="0" smtClean="0"/>
              <a:t>8. Premiers instruments de formation : les grilles d’évaluation des récits de vie et des discours d’orientation</a:t>
            </a:r>
            <a:r>
              <a:rPr lang="fr-FR" sz="2800" b="1" i="1" dirty="0" smtClean="0"/>
              <a:t> </a:t>
            </a:r>
            <a:endParaRPr lang="fr-FR" sz="2800" b="1" i="1" dirty="0"/>
          </a:p>
        </p:txBody>
      </p:sp>
      <p:sp>
        <p:nvSpPr>
          <p:cNvPr id="3" name="Espace réservé du contenu 2"/>
          <p:cNvSpPr>
            <a:spLocks noGrp="1"/>
          </p:cNvSpPr>
          <p:nvPr>
            <p:ph idx="1"/>
          </p:nvPr>
        </p:nvSpPr>
        <p:spPr/>
        <p:txBody>
          <a:bodyPr>
            <a:normAutofit fontScale="85000" lnSpcReduction="10000"/>
          </a:bodyPr>
          <a:lstStyle/>
          <a:p>
            <a:r>
              <a:rPr lang="fr-FR" dirty="0" smtClean="0"/>
              <a:t>Entretiens d’orientation pratiqués : significations fragmentées de l’expérience professionnelle et corroboration des attentes et représentations des divisions sexuelle et </a:t>
            </a:r>
            <a:r>
              <a:rPr lang="fr-FR" dirty="0" err="1" smtClean="0"/>
              <a:t>handicapiste</a:t>
            </a:r>
            <a:r>
              <a:rPr lang="fr-FR" dirty="0" smtClean="0"/>
              <a:t> du travail.</a:t>
            </a:r>
          </a:p>
          <a:p>
            <a:r>
              <a:rPr lang="fr-FR" dirty="0" smtClean="0"/>
              <a:t>Projection instable de soi dans le projet professionnel</a:t>
            </a:r>
          </a:p>
          <a:p>
            <a:r>
              <a:rPr lang="fr-FR" dirty="0" smtClean="0"/>
              <a:t>Par les récits de vie : organisation de l’expérience par acquisition d’une « identité narrative » et accès à un « présent historique », conjugaison de son ipséité avec sa </a:t>
            </a:r>
            <a:r>
              <a:rPr lang="fr-FR" dirty="0" err="1" smtClean="0"/>
              <a:t>mêmeté</a:t>
            </a:r>
            <a:r>
              <a:rPr lang="fr-FR" dirty="0" smtClean="0"/>
              <a:t>, et de son ipséité avec son altérité </a:t>
            </a:r>
            <a:r>
              <a:rPr lang="fr-FR" sz="2800" dirty="0"/>
              <a:t>(</a:t>
            </a:r>
            <a:r>
              <a:rPr lang="fr-FR" sz="2800" dirty="0" err="1"/>
              <a:t>Ricoeur</a:t>
            </a:r>
            <a:r>
              <a:rPr lang="fr-FR" sz="2800" dirty="0"/>
              <a:t>, 1983 ; Pineau et Le Grand, 2002</a:t>
            </a:r>
            <a:r>
              <a:rPr lang="fr-FR" sz="2800" dirty="0" smtClean="0"/>
              <a:t>) </a:t>
            </a:r>
            <a:r>
              <a:rPr lang="fr-FR" dirty="0" smtClean="0">
                <a:sym typeface="Wingdings"/>
              </a:rPr>
              <a:t> engagement, auto-détermination et auto-formation </a:t>
            </a:r>
            <a:r>
              <a:rPr lang="fr-FR" sz="2800" dirty="0" smtClean="0">
                <a:sym typeface="Wingdings"/>
              </a:rPr>
              <a:t>(</a:t>
            </a:r>
            <a:r>
              <a:rPr lang="fr-FR" sz="2800" dirty="0" err="1" smtClean="0">
                <a:sym typeface="Wingdings"/>
              </a:rPr>
              <a:t>Dominicé</a:t>
            </a:r>
            <a:r>
              <a:rPr lang="fr-FR" sz="2800" dirty="0" smtClean="0">
                <a:sym typeface="Wingdings"/>
              </a:rPr>
              <a:t>, 2002)</a:t>
            </a:r>
            <a:r>
              <a:rPr lang="fr-FR" dirty="0" smtClean="0">
                <a:sym typeface="Wingdings"/>
              </a:rPr>
              <a:t>.</a:t>
            </a:r>
            <a:endParaRPr lang="fr-FR" dirty="0"/>
          </a:p>
        </p:txBody>
      </p:sp>
    </p:spTree>
    <p:extLst>
      <p:ext uri="{BB962C8B-B14F-4D97-AF65-F5344CB8AC3E}">
        <p14:creationId xmlns:p14="http://schemas.microsoft.com/office/powerpoint/2010/main" val="28589283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800" b="1" dirty="0"/>
              <a:t>8. Premiers instruments de formation : les grilles d’évaluation des récits de vie et des discours </a:t>
            </a:r>
            <a:r>
              <a:rPr lang="fr-FR" sz="2800" b="1" dirty="0" smtClean="0"/>
              <a:t>d’orientation</a:t>
            </a:r>
            <a:endParaRPr lang="fr-FR" sz="2800" dirty="0"/>
          </a:p>
        </p:txBody>
      </p:sp>
      <p:sp>
        <p:nvSpPr>
          <p:cNvPr id="3" name="Espace réservé du contenu 2"/>
          <p:cNvSpPr>
            <a:spLocks noGrp="1"/>
          </p:cNvSpPr>
          <p:nvPr>
            <p:ph idx="1"/>
          </p:nvPr>
        </p:nvSpPr>
        <p:spPr/>
        <p:txBody>
          <a:bodyPr>
            <a:normAutofit lnSpcReduction="10000"/>
          </a:bodyPr>
          <a:lstStyle/>
          <a:p>
            <a:r>
              <a:rPr lang="fr-FR" dirty="0" smtClean="0"/>
              <a:t>Formation des orienteur-e-s et des patient-e-s  à la pratique des récits de vie.</a:t>
            </a:r>
            <a:endParaRPr lang="fr-FR" b="1" i="1" dirty="0" smtClean="0"/>
          </a:p>
          <a:p>
            <a:r>
              <a:rPr lang="fr-FR" dirty="0" smtClean="0"/>
              <a:t>Pour les orienteur-e-s </a:t>
            </a:r>
            <a:r>
              <a:rPr lang="fr-FR" b="1" dirty="0" smtClean="0"/>
              <a:t>et les patiente-e-s </a:t>
            </a:r>
            <a:r>
              <a:rPr lang="fr-FR" dirty="0" smtClean="0"/>
              <a:t>: grilles d’évaluation des récits de vie, et d’évaluation du discours d’orientation ; construction à l’aune des divisions sexuelle et </a:t>
            </a:r>
            <a:r>
              <a:rPr lang="fr-FR" dirty="0" err="1" smtClean="0"/>
              <a:t>handicapiste</a:t>
            </a:r>
            <a:r>
              <a:rPr lang="fr-FR" dirty="0" smtClean="0"/>
              <a:t> du travail. Compréhension </a:t>
            </a:r>
            <a:r>
              <a:rPr lang="fr-FR" b="1" i="1" dirty="0" smtClean="0"/>
              <a:t>intersubjective</a:t>
            </a:r>
            <a:r>
              <a:rPr lang="fr-FR" dirty="0" smtClean="0"/>
              <a:t> des limitations –&gt; émancipation, auto-détermination. </a:t>
            </a:r>
            <a:endParaRPr lang="fr-FR" dirty="0"/>
          </a:p>
        </p:txBody>
      </p:sp>
    </p:spTree>
    <p:extLst>
      <p:ext uri="{BB962C8B-B14F-4D97-AF65-F5344CB8AC3E}">
        <p14:creationId xmlns:p14="http://schemas.microsoft.com/office/powerpoint/2010/main" val="8119923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t>Bibliographie</a:t>
            </a:r>
            <a:endParaRPr lang="fr-FR" sz="2800" b="1" dirty="0"/>
          </a:p>
        </p:txBody>
      </p:sp>
      <p:sp>
        <p:nvSpPr>
          <p:cNvPr id="3" name="Espace réservé du contenu 2"/>
          <p:cNvSpPr>
            <a:spLocks noGrp="1"/>
          </p:cNvSpPr>
          <p:nvPr>
            <p:ph idx="1"/>
          </p:nvPr>
        </p:nvSpPr>
        <p:spPr>
          <a:xfrm>
            <a:off x="457200" y="1066234"/>
            <a:ext cx="8229600" cy="5409568"/>
          </a:xfrm>
        </p:spPr>
        <p:txBody>
          <a:bodyPr>
            <a:noAutofit/>
          </a:bodyPr>
          <a:lstStyle/>
          <a:p>
            <a:r>
              <a:rPr lang="fr-FR" sz="1800" dirty="0" err="1" smtClean="0"/>
              <a:t>Bandura</a:t>
            </a:r>
            <a:r>
              <a:rPr lang="fr-FR" sz="1800" dirty="0" smtClean="0"/>
              <a:t>, A. (1980). </a:t>
            </a:r>
            <a:r>
              <a:rPr lang="fr-FR" sz="1800" i="1" dirty="0" smtClean="0"/>
              <a:t>L’apprentissage social.</a:t>
            </a:r>
            <a:r>
              <a:rPr lang="fr-FR" sz="1800" dirty="0" smtClean="0"/>
              <a:t> Bruxelles : </a:t>
            </a:r>
            <a:r>
              <a:rPr lang="fr-FR" sz="1800" dirty="0" err="1" smtClean="0"/>
              <a:t>Mardaga</a:t>
            </a:r>
            <a:r>
              <a:rPr lang="fr-FR" sz="1800" dirty="0" smtClean="0"/>
              <a:t>. </a:t>
            </a:r>
          </a:p>
          <a:p>
            <a:r>
              <a:rPr lang="fr-FR" sz="1800" dirty="0" smtClean="0"/>
              <a:t>Baudouin</a:t>
            </a:r>
            <a:r>
              <a:rPr lang="fr-FR" sz="1800" dirty="0"/>
              <a:t>, J.-M. (2013, septembre-décembre 2013). </a:t>
            </a:r>
            <a:r>
              <a:rPr lang="fr-FR" sz="1800" i="1" dirty="0"/>
              <a:t>Approches biographiques en formation des adultes.</a:t>
            </a:r>
            <a:r>
              <a:rPr lang="fr-FR" sz="1800" dirty="0"/>
              <a:t> Cours donné à la Faculté de psychologie et des sciences de l’éducation, Université de Genève</a:t>
            </a:r>
            <a:r>
              <a:rPr lang="fr-FR" sz="1800" dirty="0" smtClean="0"/>
              <a:t>.</a:t>
            </a:r>
          </a:p>
          <a:p>
            <a:r>
              <a:rPr lang="fr-FR" sz="1800" dirty="0" err="1" smtClean="0"/>
              <a:t>Dominicé</a:t>
            </a:r>
            <a:r>
              <a:rPr lang="fr-FR" sz="1800" dirty="0"/>
              <a:t>, P. (2002).</a:t>
            </a:r>
            <a:r>
              <a:rPr lang="fr-FR" sz="1800" b="1" dirty="0"/>
              <a:t> </a:t>
            </a:r>
            <a:r>
              <a:rPr lang="fr-FR" sz="1800" i="1" dirty="0"/>
              <a:t>L’histoire de vie comme processus de formation</a:t>
            </a:r>
            <a:r>
              <a:rPr lang="fr-FR" sz="1800" dirty="0"/>
              <a:t>. Paris: L’Harmattan.</a:t>
            </a:r>
          </a:p>
          <a:p>
            <a:r>
              <a:rPr lang="fr-FR" sz="1800" dirty="0" err="1" smtClean="0"/>
              <a:t>Flannery</a:t>
            </a:r>
            <a:r>
              <a:rPr lang="fr-FR" sz="1800" dirty="0" smtClean="0"/>
              <a:t>, D. D. et Hayes, E. (2007)</a:t>
            </a:r>
            <a:r>
              <a:rPr lang="fr-FR" sz="1800" i="1" dirty="0" smtClean="0"/>
              <a:t>. </a:t>
            </a:r>
            <a:r>
              <a:rPr lang="fr-FR" sz="1800" i="1" dirty="0" err="1" smtClean="0"/>
              <a:t>Women</a:t>
            </a:r>
            <a:r>
              <a:rPr lang="fr-FR" sz="1800" i="1" dirty="0" smtClean="0"/>
              <a:t> as </a:t>
            </a:r>
            <a:r>
              <a:rPr lang="fr-FR" sz="1800" i="1" dirty="0" err="1" smtClean="0"/>
              <a:t>Learners</a:t>
            </a:r>
            <a:r>
              <a:rPr lang="fr-FR" sz="1800" i="1" dirty="0" smtClean="0"/>
              <a:t>. </a:t>
            </a:r>
            <a:r>
              <a:rPr lang="fr-FR" sz="1800" dirty="0" smtClean="0"/>
              <a:t>San Francisco : </a:t>
            </a:r>
            <a:r>
              <a:rPr lang="fr-FR" sz="1800" dirty="0" err="1" smtClean="0"/>
              <a:t>Jossey</a:t>
            </a:r>
            <a:r>
              <a:rPr lang="fr-FR" sz="1800" dirty="0" smtClean="0"/>
              <a:t>-Bass.</a:t>
            </a:r>
            <a:endParaRPr lang="fr-FR" sz="1800" dirty="0"/>
          </a:p>
          <a:p>
            <a:r>
              <a:rPr lang="fr-FR" sz="1800" dirty="0"/>
              <a:t>Freire, P. (1980). </a:t>
            </a:r>
            <a:r>
              <a:rPr lang="fr-FR" sz="1800" i="1" dirty="0"/>
              <a:t>Pédagogie des opprimés</a:t>
            </a:r>
            <a:r>
              <a:rPr lang="fr-FR" sz="1800" dirty="0"/>
              <a:t>. Paris: La Découverte/Maspero. </a:t>
            </a:r>
          </a:p>
          <a:p>
            <a:r>
              <a:rPr lang="fr-FR" sz="1800" dirty="0" smtClean="0"/>
              <a:t>Goffman</a:t>
            </a:r>
            <a:r>
              <a:rPr lang="fr-FR" sz="1800" dirty="0"/>
              <a:t>, E. (1975). </a:t>
            </a:r>
            <a:r>
              <a:rPr lang="fr-FR" sz="1800" i="1" dirty="0"/>
              <a:t>Stigmate. Les usages sociaux des handicaps</a:t>
            </a:r>
            <a:r>
              <a:rPr lang="fr-FR" sz="1800" dirty="0"/>
              <a:t>. Paris : Les Editions de Minuit</a:t>
            </a:r>
            <a:r>
              <a:rPr lang="fr-FR" sz="1800" dirty="0" smtClean="0"/>
              <a:t>.</a:t>
            </a:r>
          </a:p>
          <a:p>
            <a:r>
              <a:rPr lang="fr-FR" sz="1800" dirty="0" err="1" smtClean="0"/>
              <a:t>Grossetti</a:t>
            </a:r>
            <a:r>
              <a:rPr lang="fr-FR" sz="1800" dirty="0" smtClean="0"/>
              <a:t>, M. (2004). </a:t>
            </a:r>
            <a:r>
              <a:rPr lang="es-ES_tradnl" sz="1800" i="1" dirty="0" err="1"/>
              <a:t>Sociologie</a:t>
            </a:r>
            <a:r>
              <a:rPr lang="es-ES_tradnl" sz="1800" i="1" dirty="0"/>
              <a:t> de l</a:t>
            </a:r>
            <a:r>
              <a:rPr lang="fr-FR" sz="1800" i="1" dirty="0"/>
              <a:t>’imprévisible. Dynamiques de l’activité et des formes sociales. </a:t>
            </a:r>
            <a:r>
              <a:rPr lang="fr-CH" sz="1800" dirty="0"/>
              <a:t>Paris : Presses universitaires de France</a:t>
            </a:r>
            <a:r>
              <a:rPr lang="fr-CH" sz="1800" dirty="0" smtClean="0"/>
              <a:t>.</a:t>
            </a:r>
          </a:p>
          <a:p>
            <a:r>
              <a:rPr lang="fr-FR" sz="1800" dirty="0" err="1"/>
              <a:t>Kergoat</a:t>
            </a:r>
            <a:r>
              <a:rPr lang="fr-FR" sz="1800" dirty="0"/>
              <a:t>, D. (2009). Dynamique et consubstantialité des rapports sociaux. In E. </a:t>
            </a:r>
            <a:r>
              <a:rPr lang="fr-FR" sz="1800" dirty="0" err="1"/>
              <a:t>Dorlin</a:t>
            </a:r>
            <a:r>
              <a:rPr lang="fr-FR" sz="1800" dirty="0"/>
              <a:t> (</a:t>
            </a:r>
            <a:r>
              <a:rPr lang="fr-FR" sz="1800" dirty="0" err="1"/>
              <a:t>dir</a:t>
            </a:r>
            <a:r>
              <a:rPr lang="fr-FR" sz="1800" dirty="0"/>
              <a:t>.), </a:t>
            </a:r>
            <a:r>
              <a:rPr lang="fr-FR" sz="1800" i="1" dirty="0"/>
              <a:t>Sexe, race, classe : pour une épistémologie de la domination</a:t>
            </a:r>
            <a:r>
              <a:rPr lang="fr-FR" sz="1800" dirty="0"/>
              <a:t> (p. 111-125). Paris : Presses universitaires de France</a:t>
            </a:r>
            <a:r>
              <a:rPr lang="fr-FR" sz="1800" dirty="0" smtClean="0"/>
              <a:t>.</a:t>
            </a:r>
          </a:p>
          <a:p>
            <a:r>
              <a:rPr lang="fr-FR" sz="1800" dirty="0" err="1"/>
              <a:t>Maruani</a:t>
            </a:r>
            <a:r>
              <a:rPr lang="fr-FR" sz="1800" dirty="0"/>
              <a:t>, M. (2011). </a:t>
            </a:r>
            <a:r>
              <a:rPr lang="fr-FR" sz="1800" i="1" dirty="0"/>
              <a:t>Travail et emploi des femmes (4e édition actualisée)</a:t>
            </a:r>
            <a:r>
              <a:rPr lang="fr-FR" sz="1800" dirty="0"/>
              <a:t>. Paris: La Découverte.</a:t>
            </a:r>
          </a:p>
          <a:p>
            <a:endParaRPr lang="fr-FR" sz="1800" dirty="0"/>
          </a:p>
          <a:p>
            <a:endParaRPr lang="fr-CH" sz="2000" dirty="0" smtClean="0"/>
          </a:p>
          <a:p>
            <a:endParaRPr lang="fr-FR" sz="2000" dirty="0"/>
          </a:p>
          <a:p>
            <a:endParaRPr lang="fr-FR" sz="2000" dirty="0"/>
          </a:p>
          <a:p>
            <a:pPr marL="0" indent="0">
              <a:buNone/>
            </a:pPr>
            <a:endParaRPr lang="fr-FR" sz="1400" dirty="0"/>
          </a:p>
        </p:txBody>
      </p:sp>
    </p:spTree>
    <p:extLst>
      <p:ext uri="{BB962C8B-B14F-4D97-AF65-F5344CB8AC3E}">
        <p14:creationId xmlns:p14="http://schemas.microsoft.com/office/powerpoint/2010/main" val="32606053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t>Bibliographie</a:t>
            </a:r>
            <a:endParaRPr lang="fr-FR" sz="2800" b="1" dirty="0"/>
          </a:p>
        </p:txBody>
      </p:sp>
      <p:sp>
        <p:nvSpPr>
          <p:cNvPr id="3" name="Espace réservé du contenu 2"/>
          <p:cNvSpPr>
            <a:spLocks noGrp="1"/>
          </p:cNvSpPr>
          <p:nvPr>
            <p:ph idx="1"/>
          </p:nvPr>
        </p:nvSpPr>
        <p:spPr>
          <a:xfrm>
            <a:off x="457200" y="1097594"/>
            <a:ext cx="8229600" cy="5331169"/>
          </a:xfrm>
        </p:spPr>
        <p:txBody>
          <a:bodyPr>
            <a:noAutofit/>
          </a:bodyPr>
          <a:lstStyle/>
          <a:p>
            <a:r>
              <a:rPr lang="fr-FR" sz="1800" dirty="0" err="1" smtClean="0"/>
              <a:t>Mosconi</a:t>
            </a:r>
            <a:r>
              <a:rPr lang="fr-FR" sz="1800" dirty="0"/>
              <a:t>, N. (1994). </a:t>
            </a:r>
            <a:r>
              <a:rPr lang="fr-FR" sz="1800" i="1" dirty="0"/>
              <a:t>Femmes et savoir. La société, l'école et la division sexuelle des savoirs</a:t>
            </a:r>
            <a:r>
              <a:rPr lang="fr-FR" sz="1800" dirty="0"/>
              <a:t>. Paris: L’Harmattan.</a:t>
            </a:r>
          </a:p>
          <a:p>
            <a:r>
              <a:rPr lang="fr-FR" sz="1800" dirty="0" err="1" smtClean="0"/>
              <a:t>Négroni</a:t>
            </a:r>
            <a:r>
              <a:rPr lang="fr-FR" sz="1800" dirty="0"/>
              <a:t>, C. (2010). Ingrédients des bifurcations professionnelles. Latence et événements déclencheurs. In M. Bessin, C. Bidart &amp; M. </a:t>
            </a:r>
            <a:r>
              <a:rPr lang="fr-FR" sz="1800" dirty="0" err="1"/>
              <a:t>Grossetti</a:t>
            </a:r>
            <a:r>
              <a:rPr lang="fr-FR" sz="1800" dirty="0"/>
              <a:t> (</a:t>
            </a:r>
            <a:r>
              <a:rPr lang="fr-FR" sz="1800" dirty="0" err="1"/>
              <a:t>Eds</a:t>
            </a:r>
            <a:r>
              <a:rPr lang="fr-FR" sz="1800" dirty="0"/>
              <a:t>), </a:t>
            </a:r>
            <a:r>
              <a:rPr lang="fr-FR" sz="1800" i="1" dirty="0"/>
              <a:t>Bifurcations. Les sciences sociales face aux ruptures et à l’événement </a:t>
            </a:r>
            <a:r>
              <a:rPr lang="fr-FR" sz="1800" dirty="0"/>
              <a:t>(pp. 176-183). Paris: La Découverte</a:t>
            </a:r>
            <a:r>
              <a:rPr lang="fr-FR" sz="1800" dirty="0" smtClean="0"/>
              <a:t>.</a:t>
            </a:r>
          </a:p>
          <a:p>
            <a:r>
              <a:rPr lang="fr-FR" sz="1800" dirty="0" err="1" smtClean="0"/>
              <a:t>Nuttin</a:t>
            </a:r>
            <a:r>
              <a:rPr lang="fr-FR" sz="1800" dirty="0" smtClean="0"/>
              <a:t>, J. (1980). </a:t>
            </a:r>
            <a:r>
              <a:rPr lang="fr-CH" sz="1800" i="1" dirty="0"/>
              <a:t>Th</a:t>
            </a:r>
            <a:r>
              <a:rPr lang="fr-FR" sz="1800" i="1" dirty="0" err="1"/>
              <a:t>éorie</a:t>
            </a:r>
            <a:r>
              <a:rPr lang="fr-FR" sz="1800" i="1" dirty="0"/>
              <a:t> de la motivation humaine</a:t>
            </a:r>
            <a:r>
              <a:rPr lang="fr-FR" sz="1800" dirty="0"/>
              <a:t>. Paris : Presses universitaires de France.</a:t>
            </a:r>
          </a:p>
          <a:p>
            <a:r>
              <a:rPr lang="fr-FR" sz="1800" dirty="0" smtClean="0"/>
              <a:t>Office </a:t>
            </a:r>
            <a:r>
              <a:rPr lang="fr-FR" sz="1800" dirty="0"/>
              <a:t>fédéral des assurances sociales OFAS. (2012). </a:t>
            </a:r>
            <a:r>
              <a:rPr lang="fr-FR" sz="1800" i="1" dirty="0"/>
              <a:t>Statistiques de la sécurité sociale. Statistique de l’AI 2011, tableaux détaillés. </a:t>
            </a:r>
            <a:r>
              <a:rPr lang="fr-FR" sz="1800" dirty="0"/>
              <a:t>(Page Web). Accès: </a:t>
            </a:r>
            <a:r>
              <a:rPr lang="fr-FR" sz="1800" u="sng" dirty="0">
                <a:hlinkClick r:id="rId2"/>
              </a:rPr>
              <a:t>http://www.bsv.admin.ch/dokumentation/zahlen/00095/0042/index.html?lang=</a:t>
            </a:r>
            <a:r>
              <a:rPr lang="fr-FR" sz="1800" u="sng" dirty="0" smtClean="0">
                <a:hlinkClick r:id="rId2"/>
              </a:rPr>
              <a:t>fr</a:t>
            </a:r>
            <a:endParaRPr lang="fr-FR" sz="1800" u="sng" dirty="0" smtClean="0"/>
          </a:p>
          <a:p>
            <a:r>
              <a:rPr lang="fr-FR" sz="1800" dirty="0"/>
              <a:t>Oliver, M. (2009). </a:t>
            </a:r>
            <a:r>
              <a:rPr lang="fr-FR" sz="1800" i="1" dirty="0" err="1"/>
              <a:t>Understanding</a:t>
            </a:r>
            <a:r>
              <a:rPr lang="fr-FR" sz="1800" i="1" dirty="0"/>
              <a:t> </a:t>
            </a:r>
            <a:r>
              <a:rPr lang="fr-FR" sz="1800" i="1" dirty="0" err="1"/>
              <a:t>Disability</a:t>
            </a:r>
            <a:r>
              <a:rPr lang="fr-FR" sz="1800" i="1" dirty="0"/>
              <a:t>. </a:t>
            </a:r>
            <a:r>
              <a:rPr lang="en-GB" sz="1800" i="1" dirty="0"/>
              <a:t>From Theory To Practice (Second Edition).</a:t>
            </a:r>
            <a:r>
              <a:rPr lang="en-GB" sz="1800" dirty="0"/>
              <a:t> </a:t>
            </a:r>
            <a:r>
              <a:rPr lang="fr-FR" sz="1800" dirty="0"/>
              <a:t>Basingstoke: </a:t>
            </a:r>
            <a:r>
              <a:rPr lang="fr-FR" sz="1800" dirty="0" err="1"/>
              <a:t>Palgrave</a:t>
            </a:r>
            <a:r>
              <a:rPr lang="fr-FR" sz="1800" dirty="0"/>
              <a:t> Macmillan</a:t>
            </a:r>
            <a:r>
              <a:rPr lang="fr-FR" sz="1800" dirty="0" smtClean="0"/>
              <a:t>.</a:t>
            </a:r>
          </a:p>
          <a:p>
            <a:r>
              <a:rPr lang="fr-FR" sz="1800" dirty="0"/>
              <a:t>Pineau, G. et Le Grand, J.-L. (2002). </a:t>
            </a:r>
            <a:r>
              <a:rPr lang="fr-FR" sz="1800" i="1" dirty="0"/>
              <a:t>Les histoires de vie</a:t>
            </a:r>
            <a:r>
              <a:rPr lang="fr-FR" sz="1800" dirty="0"/>
              <a:t>. Paris: Presses universitaires de France</a:t>
            </a:r>
            <a:r>
              <a:rPr lang="fr-FR" sz="1800" dirty="0" smtClean="0"/>
              <a:t>.</a:t>
            </a:r>
          </a:p>
          <a:p>
            <a:r>
              <a:rPr lang="en-GB" sz="1800" dirty="0" err="1"/>
              <a:t>Polkinghorne</a:t>
            </a:r>
            <a:r>
              <a:rPr lang="en-GB" sz="1800" dirty="0"/>
              <a:t>, D. E. (1988). </a:t>
            </a:r>
            <a:r>
              <a:rPr lang="en-GB" sz="1800" i="1" dirty="0"/>
              <a:t>Narrative Knowing and the Human</a:t>
            </a:r>
            <a:r>
              <a:rPr lang="en-GB" sz="1800" dirty="0"/>
              <a:t> </a:t>
            </a:r>
            <a:r>
              <a:rPr lang="en-GB" sz="1800" i="1" dirty="0"/>
              <a:t>Sciences</a:t>
            </a:r>
            <a:r>
              <a:rPr lang="en-GB" sz="1800" dirty="0"/>
              <a:t>. </a:t>
            </a:r>
            <a:r>
              <a:rPr lang="fr-CH" sz="1800" dirty="0"/>
              <a:t>Albany: State University of New York Press.</a:t>
            </a:r>
            <a:endParaRPr lang="fr-FR" sz="1800" dirty="0"/>
          </a:p>
          <a:p>
            <a:endParaRPr lang="fr-FR" sz="1800" dirty="0"/>
          </a:p>
          <a:p>
            <a:endParaRPr lang="fr-FR" sz="1800" dirty="0"/>
          </a:p>
          <a:p>
            <a:endParaRPr lang="fr-FR" sz="1800" dirty="0"/>
          </a:p>
        </p:txBody>
      </p:sp>
    </p:spTree>
    <p:extLst>
      <p:ext uri="{BB962C8B-B14F-4D97-AF65-F5344CB8AC3E}">
        <p14:creationId xmlns:p14="http://schemas.microsoft.com/office/powerpoint/2010/main" val="186270958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t>Bibliographie</a:t>
            </a:r>
            <a:endParaRPr lang="fr-FR" sz="2800" b="1" dirty="0"/>
          </a:p>
        </p:txBody>
      </p:sp>
      <p:sp>
        <p:nvSpPr>
          <p:cNvPr id="3" name="Espace réservé du contenu 2"/>
          <p:cNvSpPr>
            <a:spLocks noGrp="1"/>
          </p:cNvSpPr>
          <p:nvPr>
            <p:ph idx="1"/>
          </p:nvPr>
        </p:nvSpPr>
        <p:spPr>
          <a:xfrm>
            <a:off x="457200" y="1175993"/>
            <a:ext cx="8229600" cy="5331169"/>
          </a:xfrm>
        </p:spPr>
        <p:txBody>
          <a:bodyPr>
            <a:normAutofit/>
          </a:bodyPr>
          <a:lstStyle/>
          <a:p>
            <a:r>
              <a:rPr lang="fr-CH" sz="1800" dirty="0" smtClean="0"/>
              <a:t>Pont</a:t>
            </a:r>
            <a:r>
              <a:rPr lang="fr-CH" sz="1800" dirty="0"/>
              <a:t>, E. (</a:t>
            </a:r>
            <a:r>
              <a:rPr lang="fr-CH" sz="1800" dirty="0" smtClean="0"/>
              <a:t>2015)</a:t>
            </a:r>
            <a:r>
              <a:rPr lang="fr-CH" sz="1800" dirty="0"/>
              <a:t>. </a:t>
            </a:r>
            <a:r>
              <a:rPr lang="fr-CH" sz="1800" i="1" dirty="0"/>
              <a:t>Un nouveau départ professionnel après la paraplégie : analyse, dans une perspective de genre, de la reconstruction d’une trajectoire professionnelle par des femmes et des hommes paraplégiques en centre de réhabilitation</a:t>
            </a:r>
            <a:r>
              <a:rPr lang="fr-CH" sz="1800" dirty="0"/>
              <a:t>. Thèse de doctorat en sciences de l’éducation et sociologie, Université de Genève et Ecole des Hautes Etudes en Sciences Sociales, Paris</a:t>
            </a:r>
            <a:r>
              <a:rPr lang="fr-CH" sz="1800" dirty="0" smtClean="0"/>
              <a:t>.</a:t>
            </a:r>
          </a:p>
          <a:p>
            <a:r>
              <a:rPr lang="fr-CH" sz="1800" dirty="0" smtClean="0"/>
              <a:t>Ravaud, J.-F. et Ville, I. (1985). Représentation sociale des personnes handicapées physiques. « Surmonter son handicap » : Effet de la situation familiale et du revenu</a:t>
            </a:r>
            <a:r>
              <a:rPr lang="fr-CH" sz="1800" i="1" dirty="0" smtClean="0"/>
              <a:t>. Revue internationale de recherches en réadaptation, 8</a:t>
            </a:r>
            <a:r>
              <a:rPr lang="fr-CH" sz="1800" dirty="0" smtClean="0"/>
              <a:t>(3), 291-302.</a:t>
            </a:r>
          </a:p>
          <a:p>
            <a:r>
              <a:rPr lang="fr-CH" sz="1800" dirty="0" smtClean="0"/>
              <a:t>Ricoeur, P. (1983). </a:t>
            </a:r>
            <a:r>
              <a:rPr lang="fr-FR" sz="1800" i="1" dirty="0"/>
              <a:t>Temps et récit I : l’intrigue et le récit historique</a:t>
            </a:r>
            <a:r>
              <a:rPr lang="fr-FR" sz="1800" dirty="0"/>
              <a:t>. </a:t>
            </a:r>
            <a:r>
              <a:rPr lang="en-GB" sz="1800" dirty="0"/>
              <a:t>Paris</a:t>
            </a:r>
            <a:r>
              <a:rPr lang="en-US" sz="1800" dirty="0"/>
              <a:t> </a:t>
            </a:r>
            <a:r>
              <a:rPr lang="en-GB" sz="1800" dirty="0"/>
              <a:t>: </a:t>
            </a:r>
            <a:r>
              <a:rPr lang="en-GB" sz="1800" dirty="0" err="1"/>
              <a:t>Seuil</a:t>
            </a:r>
            <a:r>
              <a:rPr lang="en-GB" sz="1800" dirty="0" smtClean="0"/>
              <a:t>.</a:t>
            </a:r>
            <a:endParaRPr lang="fr-CH" sz="1800" dirty="0" smtClean="0"/>
          </a:p>
          <a:p>
            <a:r>
              <a:rPr lang="fr-CH" sz="1800" dirty="0" smtClean="0"/>
              <a:t>Ryan, </a:t>
            </a:r>
            <a:r>
              <a:rPr lang="en-US" sz="1800" dirty="0"/>
              <a:t>R. </a:t>
            </a:r>
            <a:r>
              <a:rPr lang="en-GB" sz="1800" dirty="0"/>
              <a:t>M. et </a:t>
            </a:r>
            <a:r>
              <a:rPr lang="en-GB" sz="1800" dirty="0" err="1"/>
              <a:t>Deci</a:t>
            </a:r>
            <a:r>
              <a:rPr lang="en-GB" sz="1800" dirty="0"/>
              <a:t>, E.</a:t>
            </a:r>
            <a:r>
              <a:rPr lang="en-US" sz="1800" dirty="0"/>
              <a:t> L. (2002). </a:t>
            </a:r>
            <a:r>
              <a:rPr lang="en-US" sz="1800" i="1" dirty="0"/>
              <a:t>Handbook of Self-Determination Research.</a:t>
            </a:r>
            <a:r>
              <a:rPr lang="en-US" sz="1800" dirty="0"/>
              <a:t> Rochester : The University of Rochester Press</a:t>
            </a:r>
            <a:r>
              <a:rPr lang="en-US" sz="1800" dirty="0" smtClean="0"/>
              <a:t>.</a:t>
            </a:r>
            <a:r>
              <a:rPr lang="fr-CH" sz="1800" dirty="0" smtClean="0"/>
              <a:t> </a:t>
            </a:r>
            <a:endParaRPr lang="fr-FR" sz="1800" dirty="0"/>
          </a:p>
          <a:p>
            <a:r>
              <a:rPr lang="en-GB" sz="1800" dirty="0" smtClean="0"/>
              <a:t>Thomas</a:t>
            </a:r>
            <a:r>
              <a:rPr lang="en-GB" sz="1800" dirty="0"/>
              <a:t>, C. (1999). </a:t>
            </a:r>
            <a:r>
              <a:rPr lang="en-GB" sz="1800" i="1" dirty="0"/>
              <a:t>Female Forms. Experiencing and Understanding Disability</a:t>
            </a:r>
            <a:r>
              <a:rPr lang="en-GB" sz="1800" dirty="0"/>
              <a:t>. Buckingham: Open University Press</a:t>
            </a:r>
            <a:r>
              <a:rPr lang="en-GB" sz="1800" dirty="0" smtClean="0"/>
              <a:t>.</a:t>
            </a:r>
          </a:p>
          <a:p>
            <a:r>
              <a:rPr lang="en-GB" sz="1800" dirty="0" smtClean="0"/>
              <a:t>Van </a:t>
            </a:r>
            <a:r>
              <a:rPr lang="en-GB" sz="1800" dirty="0" err="1" smtClean="0"/>
              <a:t>Dijk</a:t>
            </a:r>
            <a:r>
              <a:rPr lang="en-GB" sz="1800" dirty="0" smtClean="0"/>
              <a:t>, </a:t>
            </a:r>
            <a:r>
              <a:rPr lang="nl-NL" sz="1800" dirty="0"/>
              <a:t>T.A. (2009). </a:t>
            </a:r>
            <a:r>
              <a:rPr lang="en-US" sz="1800" i="1" dirty="0"/>
              <a:t>Discourse and Context. A Socio-Cognitive Approach.</a:t>
            </a:r>
            <a:r>
              <a:rPr lang="en-GB" sz="1800" dirty="0"/>
              <a:t> Cambridge</a:t>
            </a:r>
            <a:r>
              <a:rPr lang="en-US" sz="1800" dirty="0"/>
              <a:t> : Cambridge University Press</a:t>
            </a:r>
            <a:r>
              <a:rPr lang="en-US" sz="1800" dirty="0" smtClean="0"/>
              <a:t>.</a:t>
            </a:r>
            <a:r>
              <a:rPr lang="en-GB" sz="1800" dirty="0" smtClean="0"/>
              <a:t> </a:t>
            </a:r>
            <a:endParaRPr lang="fr-FR" sz="1800" dirty="0"/>
          </a:p>
          <a:p>
            <a:r>
              <a:rPr lang="en-GB" sz="1800" dirty="0" smtClean="0"/>
              <a:t>Ville</a:t>
            </a:r>
            <a:r>
              <a:rPr lang="en-GB" sz="1800" dirty="0"/>
              <a:t>, I. (2005). Biographical Work and Returning to Employment Following a Spinal Cord Injury. </a:t>
            </a:r>
            <a:r>
              <a:rPr lang="fr-FR" sz="1800" i="1" dirty="0" err="1"/>
              <a:t>Sociology</a:t>
            </a:r>
            <a:r>
              <a:rPr lang="fr-FR" sz="1800" i="1" dirty="0"/>
              <a:t> of </a:t>
            </a:r>
            <a:r>
              <a:rPr lang="fr-FR" sz="1800" i="1" dirty="0" err="1"/>
              <a:t>Health</a:t>
            </a:r>
            <a:r>
              <a:rPr lang="fr-FR" sz="1800" i="1" dirty="0"/>
              <a:t> &amp; </a:t>
            </a:r>
            <a:r>
              <a:rPr lang="fr-FR" sz="1800" i="1" dirty="0" err="1"/>
              <a:t>Illness</a:t>
            </a:r>
            <a:r>
              <a:rPr lang="fr-FR" sz="1800" i="1" dirty="0"/>
              <a:t>,</a:t>
            </a:r>
            <a:r>
              <a:rPr lang="fr-FR" sz="1800" dirty="0"/>
              <a:t> </a:t>
            </a:r>
            <a:r>
              <a:rPr lang="fr-FR" sz="1800" i="1" dirty="0"/>
              <a:t>27</a:t>
            </a:r>
            <a:r>
              <a:rPr lang="fr-FR" sz="1800" dirty="0"/>
              <a:t>(3), 324-350.</a:t>
            </a:r>
          </a:p>
          <a:p>
            <a:pPr marL="0" indent="0">
              <a:buNone/>
            </a:pPr>
            <a:endParaRPr lang="fr-FR" sz="1800" dirty="0"/>
          </a:p>
          <a:p>
            <a:pPr marL="0" indent="0">
              <a:buNone/>
            </a:pPr>
            <a:endParaRPr lang="fr-FR" sz="1600" dirty="0"/>
          </a:p>
        </p:txBody>
      </p:sp>
    </p:spTree>
    <p:extLst>
      <p:ext uri="{BB962C8B-B14F-4D97-AF65-F5344CB8AC3E}">
        <p14:creationId xmlns:p14="http://schemas.microsoft.com/office/powerpoint/2010/main" val="3013228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endParaRPr lang="fr-FR" sz="2000" dirty="0"/>
          </a:p>
        </p:txBody>
      </p:sp>
      <p:sp>
        <p:nvSpPr>
          <p:cNvPr id="3" name="Espace réservé du contenu 2"/>
          <p:cNvSpPr>
            <a:spLocks noGrp="1"/>
          </p:cNvSpPr>
          <p:nvPr>
            <p:ph idx="1"/>
          </p:nvPr>
        </p:nvSpPr>
        <p:spPr/>
        <p:txBody>
          <a:bodyPr>
            <a:normAutofit/>
          </a:bodyPr>
          <a:lstStyle/>
          <a:p>
            <a:r>
              <a:rPr lang="fr-FR" dirty="0" smtClean="0"/>
              <a:t>Traitement inégalitaire du point du vue du sexe dans l’Assurance</a:t>
            </a:r>
            <a:r>
              <a:rPr lang="fr-FR" sz="2800" i="1" dirty="0" smtClean="0"/>
              <a:t>. </a:t>
            </a:r>
            <a:r>
              <a:rPr lang="fr-FR" sz="2800" u="sng" dirty="0" smtClean="0"/>
              <a:t>Auparavant :</a:t>
            </a:r>
            <a:endParaRPr lang="fr-FR" u="sng" dirty="0" smtClean="0"/>
          </a:p>
          <a:p>
            <a:r>
              <a:rPr lang="fr-FR" dirty="0" smtClean="0"/>
              <a:t>Quelles représentations de genre et de handicap durant la réhabilitation professionnelle ? Quelle construction de projet professionnel ?</a:t>
            </a:r>
          </a:p>
          <a:p>
            <a:r>
              <a:rPr lang="fr-FR" dirty="0" smtClean="0"/>
              <a:t>Ce milieu est-il plus soutenant que l’institution de prévoyance ? </a:t>
            </a:r>
            <a:endParaRPr lang="fr-FR" sz="2600" b="1" i="1" dirty="0"/>
          </a:p>
        </p:txBody>
      </p:sp>
    </p:spTree>
    <p:extLst>
      <p:ext uri="{BB962C8B-B14F-4D97-AF65-F5344CB8AC3E}">
        <p14:creationId xmlns:p14="http://schemas.microsoft.com/office/powerpoint/2010/main" val="25648689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800" b="1" dirty="0" smtClean="0"/>
              <a:t>2. Pertinence des récits de vie dans la réhabilitation professionnelle</a:t>
            </a:r>
            <a:endParaRPr lang="fr-FR" sz="2800" b="1" i="1" dirty="0"/>
          </a:p>
        </p:txBody>
      </p:sp>
      <p:sp>
        <p:nvSpPr>
          <p:cNvPr id="3" name="Espace réservé du contenu 2"/>
          <p:cNvSpPr>
            <a:spLocks noGrp="1"/>
          </p:cNvSpPr>
          <p:nvPr>
            <p:ph idx="1"/>
          </p:nvPr>
        </p:nvSpPr>
        <p:spPr/>
        <p:txBody>
          <a:bodyPr>
            <a:normAutofit/>
          </a:bodyPr>
          <a:lstStyle/>
          <a:p>
            <a:r>
              <a:rPr lang="fr-FR" dirty="0" smtClean="0"/>
              <a:t>Deux objectifs :</a:t>
            </a:r>
          </a:p>
          <a:p>
            <a:r>
              <a:rPr lang="fr-FR" dirty="0" smtClean="0"/>
              <a:t>Des récits de vie à la place d’entretiens sur la vie professionnelle</a:t>
            </a:r>
          </a:p>
          <a:p>
            <a:r>
              <a:rPr lang="fr-FR" dirty="0" smtClean="0"/>
              <a:t>Le récit comme instrument réhabilitant et émancipatoire : conscientisation des limitations de genre et de handicap, auto-direction</a:t>
            </a:r>
            <a:endParaRPr lang="fr-FR" dirty="0"/>
          </a:p>
        </p:txBody>
      </p:sp>
    </p:spTree>
    <p:extLst>
      <p:ext uri="{BB962C8B-B14F-4D97-AF65-F5344CB8AC3E}">
        <p14:creationId xmlns:p14="http://schemas.microsoft.com/office/powerpoint/2010/main" val="14497238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88794"/>
            <a:ext cx="8229600" cy="1143000"/>
          </a:xfrm>
        </p:spPr>
        <p:txBody>
          <a:bodyPr>
            <a:normAutofit/>
          </a:bodyPr>
          <a:lstStyle/>
          <a:p>
            <a:r>
              <a:rPr lang="fr-FR" sz="2800" b="1" dirty="0" smtClean="0"/>
              <a:t>3. Vers la construction d’un projet professionnel personnalisé et émancipatoire</a:t>
            </a:r>
            <a:endParaRPr lang="fr-FR" sz="2800" b="1" i="1" dirty="0"/>
          </a:p>
        </p:txBody>
      </p:sp>
      <p:sp>
        <p:nvSpPr>
          <p:cNvPr id="3" name="Espace réservé du contenu 2"/>
          <p:cNvSpPr>
            <a:spLocks noGrp="1"/>
          </p:cNvSpPr>
          <p:nvPr>
            <p:ph idx="1"/>
          </p:nvPr>
        </p:nvSpPr>
        <p:spPr/>
        <p:txBody>
          <a:bodyPr>
            <a:normAutofit fontScale="92500" lnSpcReduction="10000"/>
          </a:bodyPr>
          <a:lstStyle/>
          <a:p>
            <a:pPr marL="0" indent="0">
              <a:buNone/>
            </a:pPr>
            <a:r>
              <a:rPr lang="fr-FR" sz="3500" b="1" dirty="0" smtClean="0"/>
              <a:t>Références théoriques :</a:t>
            </a:r>
          </a:p>
          <a:p>
            <a:pPr marL="0" indent="0">
              <a:buNone/>
            </a:pPr>
            <a:r>
              <a:rPr lang="fr-FR" dirty="0" smtClean="0"/>
              <a:t>Théorie de l’apprentissage social </a:t>
            </a:r>
            <a:r>
              <a:rPr lang="fr-FR" sz="2600" dirty="0" smtClean="0"/>
              <a:t>(</a:t>
            </a:r>
            <a:r>
              <a:rPr lang="fr-FR" sz="2600" dirty="0" err="1" smtClean="0"/>
              <a:t>Bandura</a:t>
            </a:r>
            <a:r>
              <a:rPr lang="fr-FR" sz="2600" dirty="0" smtClean="0"/>
              <a:t>, 1980), </a:t>
            </a:r>
            <a:r>
              <a:rPr lang="fr-FR" sz="3000" dirty="0" smtClean="0"/>
              <a:t>socio-cognitivisme, </a:t>
            </a:r>
            <a:r>
              <a:rPr lang="fr-FR" sz="3000" dirty="0" err="1" smtClean="0"/>
              <a:t>socio-constructivisme</a:t>
            </a:r>
            <a:endParaRPr lang="fr-FR" sz="3000" dirty="0" smtClean="0"/>
          </a:p>
          <a:p>
            <a:r>
              <a:rPr lang="fr-FR" i="1" dirty="0" err="1" smtClean="0"/>
              <a:t>Disability</a:t>
            </a:r>
            <a:r>
              <a:rPr lang="fr-FR" i="1" dirty="0" smtClean="0"/>
              <a:t> </a:t>
            </a:r>
            <a:r>
              <a:rPr lang="fr-FR" i="1" dirty="0" err="1" smtClean="0"/>
              <a:t>Studies</a:t>
            </a:r>
            <a:r>
              <a:rPr lang="fr-FR" i="1" dirty="0" smtClean="0"/>
              <a:t> </a:t>
            </a:r>
            <a:r>
              <a:rPr lang="fr-FR" sz="2400" dirty="0" smtClean="0"/>
              <a:t>(Oliver, 2009 ; Thomas, 1999)</a:t>
            </a:r>
          </a:p>
          <a:p>
            <a:r>
              <a:rPr lang="fr-FR" dirty="0" smtClean="0"/>
              <a:t>Rapports sociaux de sexe </a:t>
            </a:r>
            <a:r>
              <a:rPr lang="fr-FR" sz="2400" dirty="0" smtClean="0"/>
              <a:t>(</a:t>
            </a:r>
            <a:r>
              <a:rPr lang="fr-FR" sz="2400" dirty="0" err="1" smtClean="0"/>
              <a:t>Kergoat</a:t>
            </a:r>
            <a:r>
              <a:rPr lang="fr-FR" sz="2400" dirty="0" smtClean="0"/>
              <a:t>, 2009 ; </a:t>
            </a:r>
            <a:r>
              <a:rPr lang="fr-FR" sz="2400" dirty="0" err="1" smtClean="0"/>
              <a:t>Mosconi</a:t>
            </a:r>
            <a:r>
              <a:rPr lang="fr-FR" sz="2400" dirty="0" smtClean="0"/>
              <a:t>, 1994)</a:t>
            </a:r>
          </a:p>
          <a:p>
            <a:r>
              <a:rPr lang="fr-FR" dirty="0" smtClean="0"/>
              <a:t>Pédagogies de libération </a:t>
            </a:r>
            <a:r>
              <a:rPr lang="fr-FR" sz="2400" dirty="0" smtClean="0"/>
              <a:t>(Freire, 1980) </a:t>
            </a:r>
            <a:r>
              <a:rPr lang="fr-FR" dirty="0" smtClean="0"/>
              <a:t>et féministe </a:t>
            </a:r>
            <a:r>
              <a:rPr lang="fr-FR" sz="2400" dirty="0" smtClean="0"/>
              <a:t>(</a:t>
            </a:r>
            <a:r>
              <a:rPr lang="fr-FR" sz="2400" dirty="0" err="1" smtClean="0"/>
              <a:t>Ollagnier</a:t>
            </a:r>
            <a:r>
              <a:rPr lang="fr-FR" sz="2400" dirty="0" smtClean="0"/>
              <a:t>, 2014 ; </a:t>
            </a:r>
            <a:r>
              <a:rPr lang="fr-FR" sz="2400" dirty="0" err="1" smtClean="0"/>
              <a:t>Flannery</a:t>
            </a:r>
            <a:r>
              <a:rPr lang="fr-FR" sz="2400" dirty="0" smtClean="0"/>
              <a:t> et Hayes, 2007)</a:t>
            </a:r>
          </a:p>
          <a:p>
            <a:r>
              <a:rPr lang="fr-FR" dirty="0" smtClean="0"/>
              <a:t>Recherches biographiques en sociologie </a:t>
            </a:r>
            <a:r>
              <a:rPr lang="fr-FR" sz="2400" dirty="0" smtClean="0"/>
              <a:t>(Bessin, Bidart et </a:t>
            </a:r>
            <a:r>
              <a:rPr lang="fr-FR" sz="2400" dirty="0" err="1" smtClean="0"/>
              <a:t>Grossetti</a:t>
            </a:r>
            <a:r>
              <a:rPr lang="fr-FR" sz="2400" dirty="0" smtClean="0"/>
              <a:t>, 2010) </a:t>
            </a:r>
            <a:r>
              <a:rPr lang="fr-FR" dirty="0" smtClean="0"/>
              <a:t>et en sciences de l’éducation </a:t>
            </a:r>
            <a:r>
              <a:rPr lang="fr-FR" sz="2400" dirty="0" smtClean="0"/>
              <a:t>(</a:t>
            </a:r>
            <a:r>
              <a:rPr lang="fr-FR" sz="2400" dirty="0" err="1" smtClean="0"/>
              <a:t>Dominicé</a:t>
            </a:r>
            <a:r>
              <a:rPr lang="fr-FR" sz="2400" dirty="0" smtClean="0"/>
              <a:t>, 2002 ; Pineau et Le Grand, 2002 ; Baudoin, 2013)</a:t>
            </a:r>
            <a:endParaRPr lang="fr-FR" sz="2400" dirty="0"/>
          </a:p>
        </p:txBody>
      </p:sp>
    </p:spTree>
    <p:extLst>
      <p:ext uri="{BB962C8B-B14F-4D97-AF65-F5344CB8AC3E}">
        <p14:creationId xmlns:p14="http://schemas.microsoft.com/office/powerpoint/2010/main" val="32669680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800" b="1" dirty="0" smtClean="0"/>
              <a:t>3.1 Bifurcation, identité et temporalité : des déterminants du projet professionnel en réhabilitation</a:t>
            </a:r>
            <a:endParaRPr lang="fr-FR" sz="2800" b="1" i="1" dirty="0"/>
          </a:p>
        </p:txBody>
      </p:sp>
      <p:sp>
        <p:nvSpPr>
          <p:cNvPr id="3" name="Espace réservé du contenu 2"/>
          <p:cNvSpPr>
            <a:spLocks noGrp="1"/>
          </p:cNvSpPr>
          <p:nvPr>
            <p:ph idx="1"/>
          </p:nvPr>
        </p:nvSpPr>
        <p:spPr/>
        <p:txBody>
          <a:bodyPr>
            <a:normAutofit fontScale="92500" lnSpcReduction="10000"/>
          </a:bodyPr>
          <a:lstStyle/>
          <a:p>
            <a:r>
              <a:rPr lang="fr-FR" dirty="0" smtClean="0"/>
              <a:t>L’ « accident », terme polysémique, est transformé en événement par attribution de sens. Le sujet se place à une bifurcation biographique.</a:t>
            </a:r>
          </a:p>
          <a:p>
            <a:r>
              <a:rPr lang="fr-FR" dirty="0" smtClean="0"/>
              <a:t>Bifurcation : événements « enchâssés » </a:t>
            </a:r>
            <a:r>
              <a:rPr lang="fr-FR" sz="2600" dirty="0" smtClean="0"/>
              <a:t>(</a:t>
            </a:r>
            <a:r>
              <a:rPr lang="fr-FR" sz="2600" dirty="0" err="1" smtClean="0"/>
              <a:t>Grossetti</a:t>
            </a:r>
            <a:r>
              <a:rPr lang="fr-FR" sz="2600" dirty="0" smtClean="0"/>
              <a:t>, 2010)</a:t>
            </a:r>
            <a:r>
              <a:rPr lang="fr-FR" dirty="0" smtClean="0"/>
              <a:t>, combinaisons d’imprévisibilités et d’irréversibilités. Celles-ci sont vues comme des possibilités d’action </a:t>
            </a:r>
            <a:r>
              <a:rPr lang="fr-FR" sz="2600" dirty="0" smtClean="0"/>
              <a:t>(</a:t>
            </a:r>
            <a:r>
              <a:rPr lang="fr-FR" sz="2600" dirty="0" err="1" smtClean="0"/>
              <a:t>Grossetti</a:t>
            </a:r>
            <a:r>
              <a:rPr lang="fr-FR" sz="2600" dirty="0" smtClean="0"/>
              <a:t>, 2004)</a:t>
            </a:r>
          </a:p>
          <a:p>
            <a:r>
              <a:rPr lang="fr-FR" dirty="0" smtClean="0"/>
              <a:t>Temps de « latence » </a:t>
            </a:r>
            <a:r>
              <a:rPr lang="fr-FR" sz="2600" dirty="0" smtClean="0"/>
              <a:t>(</a:t>
            </a:r>
            <a:r>
              <a:rPr lang="fr-FR" sz="2600" dirty="0" err="1" smtClean="0"/>
              <a:t>Négroni</a:t>
            </a:r>
            <a:r>
              <a:rPr lang="fr-FR" sz="2600" dirty="0" smtClean="0"/>
              <a:t>, 2010)</a:t>
            </a:r>
            <a:r>
              <a:rPr lang="fr-FR" dirty="0" smtClean="0"/>
              <a:t>, mise en tension de l’identité sociale et individuelle  </a:t>
            </a:r>
          </a:p>
        </p:txBody>
      </p:sp>
    </p:spTree>
    <p:extLst>
      <p:ext uri="{BB962C8B-B14F-4D97-AF65-F5344CB8AC3E}">
        <p14:creationId xmlns:p14="http://schemas.microsoft.com/office/powerpoint/2010/main" val="22120613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endParaRPr lang="fr-FR" sz="2000" dirty="0"/>
          </a:p>
        </p:txBody>
      </p:sp>
      <p:sp>
        <p:nvSpPr>
          <p:cNvPr id="3" name="Espace réservé du contenu 2"/>
          <p:cNvSpPr>
            <a:spLocks noGrp="1"/>
          </p:cNvSpPr>
          <p:nvPr>
            <p:ph idx="1"/>
          </p:nvPr>
        </p:nvSpPr>
        <p:spPr/>
        <p:txBody>
          <a:bodyPr>
            <a:normAutofit/>
          </a:bodyPr>
          <a:lstStyle/>
          <a:p>
            <a:r>
              <a:rPr lang="fr-FR" dirty="0" smtClean="0">
                <a:sym typeface="Wingdings"/>
              </a:rPr>
              <a:t>En réhabilitation, </a:t>
            </a:r>
            <a:r>
              <a:rPr lang="fr-FR" b="1" dirty="0">
                <a:sym typeface="Wingdings"/>
              </a:rPr>
              <a:t>s</a:t>
            </a:r>
            <a:r>
              <a:rPr lang="fr-FR" b="1" dirty="0" smtClean="0">
                <a:sym typeface="Wingdings"/>
              </a:rPr>
              <a:t>émantisation</a:t>
            </a:r>
            <a:r>
              <a:rPr lang="fr-FR" dirty="0" smtClean="0">
                <a:sym typeface="Wingdings"/>
              </a:rPr>
              <a:t> de l’expérience par </a:t>
            </a:r>
            <a:r>
              <a:rPr lang="fr-FR" dirty="0" err="1" smtClean="0">
                <a:sym typeface="Wingdings"/>
              </a:rPr>
              <a:t>co</a:t>
            </a:r>
            <a:r>
              <a:rPr lang="fr-FR" dirty="0" smtClean="0">
                <a:sym typeface="Wingdings"/>
              </a:rPr>
              <a:t>-construction</a:t>
            </a:r>
          </a:p>
          <a:p>
            <a:r>
              <a:rPr lang="fr-FR" dirty="0" smtClean="0">
                <a:sym typeface="Wingdings"/>
              </a:rPr>
              <a:t>Sémantisation intégrée à </a:t>
            </a:r>
            <a:r>
              <a:rPr lang="fr-FR" b="1" dirty="0" smtClean="0">
                <a:sym typeface="Wingdings"/>
              </a:rPr>
              <a:t>l’auto-narration </a:t>
            </a:r>
            <a:r>
              <a:rPr lang="fr-FR" dirty="0" smtClean="0">
                <a:sym typeface="Wingdings"/>
              </a:rPr>
              <a:t>de la personne </a:t>
            </a:r>
            <a:r>
              <a:rPr lang="fr-FR" sz="2400" dirty="0" smtClean="0">
                <a:sym typeface="Wingdings"/>
              </a:rPr>
              <a:t>(</a:t>
            </a:r>
            <a:r>
              <a:rPr lang="fr-FR" sz="2400" dirty="0" err="1" smtClean="0">
                <a:sym typeface="Wingdings"/>
              </a:rPr>
              <a:t>Polkinghorne</a:t>
            </a:r>
            <a:r>
              <a:rPr lang="fr-FR" sz="2400" dirty="0" smtClean="0">
                <a:sym typeface="Wingdings"/>
              </a:rPr>
              <a:t>, 1988) </a:t>
            </a:r>
            <a:r>
              <a:rPr lang="fr-FR" dirty="0" smtClean="0">
                <a:sym typeface="Wingdings"/>
              </a:rPr>
              <a:t>/ négociations identitaires (« On a changé, mais on reste </a:t>
            </a:r>
            <a:r>
              <a:rPr lang="fr-FR" i="1" dirty="0" smtClean="0">
                <a:sym typeface="Wingdings"/>
              </a:rPr>
              <a:t>le/la même.</a:t>
            </a:r>
            <a:r>
              <a:rPr lang="fr-FR" dirty="0" smtClean="0">
                <a:sym typeface="Wingdings"/>
              </a:rPr>
              <a:t> »)</a:t>
            </a:r>
          </a:p>
        </p:txBody>
      </p:sp>
    </p:spTree>
    <p:extLst>
      <p:ext uri="{BB962C8B-B14F-4D97-AF65-F5344CB8AC3E}">
        <p14:creationId xmlns:p14="http://schemas.microsoft.com/office/powerpoint/2010/main" val="35228750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800" b="1" dirty="0" smtClean="0"/>
              <a:t>3.1 Bifurcation, identité et temporalité : des déterminants du projet professionnel en réhabilitation</a:t>
            </a:r>
            <a:endParaRPr lang="fr-FR" sz="2800" b="1" i="1" dirty="0"/>
          </a:p>
        </p:txBody>
      </p:sp>
      <p:sp>
        <p:nvSpPr>
          <p:cNvPr id="3" name="Espace réservé du contenu 2"/>
          <p:cNvSpPr>
            <a:spLocks noGrp="1"/>
          </p:cNvSpPr>
          <p:nvPr>
            <p:ph idx="1"/>
          </p:nvPr>
        </p:nvSpPr>
        <p:spPr/>
        <p:txBody>
          <a:bodyPr>
            <a:normAutofit fontScale="85000" lnSpcReduction="20000"/>
          </a:bodyPr>
          <a:lstStyle/>
          <a:p>
            <a:r>
              <a:rPr lang="fr-FR" dirty="0" smtClean="0"/>
              <a:t>Recomposition identitaire et temporalité de la réhabilitation professionnelle : pas de concordance </a:t>
            </a:r>
            <a:r>
              <a:rPr lang="fr-FR" sz="2400" dirty="0" smtClean="0"/>
              <a:t>(Ville, 2005)</a:t>
            </a:r>
          </a:p>
          <a:p>
            <a:r>
              <a:rPr lang="fr-FR" dirty="0" smtClean="0"/>
              <a:t>Travail identitaire à travers la motivation à s’engager dans le projet professionnel : principes d’intentionnalité et de </a:t>
            </a:r>
            <a:r>
              <a:rPr lang="fr-FR" dirty="0" err="1" smtClean="0"/>
              <a:t>directionnalité</a:t>
            </a:r>
            <a:r>
              <a:rPr lang="fr-FR" dirty="0" smtClean="0"/>
              <a:t> </a:t>
            </a:r>
            <a:r>
              <a:rPr lang="fr-FR" sz="2200" dirty="0" smtClean="0"/>
              <a:t>(</a:t>
            </a:r>
            <a:r>
              <a:rPr lang="fr-FR" sz="2200" dirty="0" err="1" smtClean="0"/>
              <a:t>Nuttin</a:t>
            </a:r>
            <a:r>
              <a:rPr lang="fr-FR" sz="2200" dirty="0" smtClean="0"/>
              <a:t>, 1980)</a:t>
            </a:r>
          </a:p>
          <a:p>
            <a:r>
              <a:rPr lang="fr-FR" dirty="0" smtClean="0"/>
              <a:t>Développer le pouvoir d’agir et l’autodétermination par identification aux buts </a:t>
            </a:r>
            <a:r>
              <a:rPr lang="fr-FR" sz="2200" dirty="0" smtClean="0"/>
              <a:t>(Ryan et </a:t>
            </a:r>
            <a:r>
              <a:rPr lang="fr-FR" sz="2200" dirty="0" err="1" smtClean="0"/>
              <a:t>Deci</a:t>
            </a:r>
            <a:r>
              <a:rPr lang="fr-FR" sz="2200" dirty="0" smtClean="0"/>
              <a:t>, 2002). </a:t>
            </a:r>
            <a:r>
              <a:rPr lang="fr-FR" sz="3300" dirty="0" smtClean="0"/>
              <a:t>Egalement</a:t>
            </a:r>
            <a:r>
              <a:rPr lang="fr-FR" sz="2200" dirty="0" smtClean="0"/>
              <a:t> </a:t>
            </a:r>
            <a:r>
              <a:rPr lang="fr-FR" dirty="0" smtClean="0"/>
              <a:t>conscientisation et objectivation des limitations matérielles et représentationnelles</a:t>
            </a:r>
            <a:r>
              <a:rPr lang="fr-FR" dirty="0"/>
              <a:t> </a:t>
            </a:r>
            <a:r>
              <a:rPr lang="fr-FR" dirty="0" smtClean="0"/>
              <a:t>(normes de genre et de handicap – démarche d’éducation </a:t>
            </a:r>
            <a:r>
              <a:rPr lang="fr-FR" dirty="0" err="1" smtClean="0"/>
              <a:t>freirienne</a:t>
            </a:r>
            <a:r>
              <a:rPr lang="fr-FR" dirty="0" smtClean="0"/>
              <a:t> ; </a:t>
            </a:r>
            <a:r>
              <a:rPr lang="fr-FR" sz="2400" dirty="0" smtClean="0"/>
              <a:t>Freire, 1980</a:t>
            </a:r>
            <a:r>
              <a:rPr lang="fr-FR" dirty="0" smtClean="0"/>
              <a:t>)</a:t>
            </a:r>
          </a:p>
          <a:p>
            <a:endParaRPr lang="fr-FR" dirty="0"/>
          </a:p>
        </p:txBody>
      </p:sp>
    </p:spTree>
    <p:extLst>
      <p:ext uri="{BB962C8B-B14F-4D97-AF65-F5344CB8AC3E}">
        <p14:creationId xmlns:p14="http://schemas.microsoft.com/office/powerpoint/2010/main" val="20199795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800" b="1" dirty="0" smtClean="0"/>
              <a:t>3.2 </a:t>
            </a:r>
            <a:r>
              <a:rPr lang="fr-FR" sz="2800" b="1" dirty="0"/>
              <a:t>M</a:t>
            </a:r>
            <a:r>
              <a:rPr lang="fr-FR" sz="2800" b="1" dirty="0" smtClean="0"/>
              <a:t>odèle médical, normalisation et représentations de genre</a:t>
            </a:r>
            <a:endParaRPr lang="fr-FR" sz="2800" b="1" i="1" dirty="0"/>
          </a:p>
        </p:txBody>
      </p:sp>
      <p:sp>
        <p:nvSpPr>
          <p:cNvPr id="3" name="Espace réservé du contenu 2"/>
          <p:cNvSpPr>
            <a:spLocks noGrp="1"/>
          </p:cNvSpPr>
          <p:nvPr>
            <p:ph idx="1"/>
          </p:nvPr>
        </p:nvSpPr>
        <p:spPr/>
        <p:txBody>
          <a:bodyPr>
            <a:normAutofit fontScale="85000" lnSpcReduction="20000"/>
          </a:bodyPr>
          <a:lstStyle/>
          <a:p>
            <a:r>
              <a:rPr lang="fr-FR" dirty="0" smtClean="0"/>
              <a:t>Réhabilitation et idéologie normalisatrice</a:t>
            </a:r>
          </a:p>
          <a:p>
            <a:r>
              <a:rPr lang="fr-FR" dirty="0" smtClean="0"/>
              <a:t>Effets de la réhabilitation sur la personne : devenir un </a:t>
            </a:r>
            <a:r>
              <a:rPr lang="fr-FR" b="1" i="1" dirty="0" smtClean="0"/>
              <a:t>héros</a:t>
            </a:r>
            <a:r>
              <a:rPr lang="fr-FR" dirty="0" smtClean="0"/>
              <a:t>, ou pas / </a:t>
            </a:r>
            <a:r>
              <a:rPr lang="fr-FR" dirty="0" err="1" smtClean="0"/>
              <a:t>extrémisation</a:t>
            </a:r>
            <a:r>
              <a:rPr lang="fr-FR" dirty="0"/>
              <a:t> </a:t>
            </a:r>
            <a:r>
              <a:rPr lang="fr-FR" dirty="0" smtClean="0"/>
              <a:t>des identifications et des représentations </a:t>
            </a:r>
            <a:r>
              <a:rPr lang="fr-FR" sz="2400" dirty="0" smtClean="0"/>
              <a:t>(</a:t>
            </a:r>
            <a:r>
              <a:rPr lang="fr-FR" sz="2400" dirty="0" err="1" smtClean="0"/>
              <a:t>Ravaud</a:t>
            </a:r>
            <a:r>
              <a:rPr lang="fr-FR" sz="2400" dirty="0" smtClean="0"/>
              <a:t> et Ville, 1985)</a:t>
            </a:r>
          </a:p>
          <a:p>
            <a:r>
              <a:rPr lang="fr-FR" dirty="0"/>
              <a:t>Modèle médical versus modèle social : déficience individuelle versus handicap socialement construit, expérience peu prise en compte</a:t>
            </a:r>
          </a:p>
          <a:p>
            <a:pPr marL="0" indent="0">
              <a:buNone/>
            </a:pPr>
            <a:r>
              <a:rPr lang="fr-FR" dirty="0" smtClean="0"/>
              <a:t>«</a:t>
            </a:r>
            <a:r>
              <a:rPr lang="fr-FR" dirty="0"/>
              <a:t> Oppression, restrictions d’activités » </a:t>
            </a:r>
            <a:r>
              <a:rPr lang="fr-FR" sz="2400" dirty="0"/>
              <a:t>(Oliver, 2009</a:t>
            </a:r>
            <a:r>
              <a:rPr lang="fr-FR" sz="2400" dirty="0" smtClean="0"/>
              <a:t>)</a:t>
            </a:r>
            <a:endParaRPr lang="fr-FR" dirty="0" smtClean="0"/>
          </a:p>
          <a:p>
            <a:r>
              <a:rPr lang="fr-FR" b="1" i="1" dirty="0" smtClean="0"/>
              <a:t>Pourtant : par appropriation, le modèle médical est </a:t>
            </a:r>
            <a:r>
              <a:rPr lang="fr-FR" b="1" i="1" dirty="0" err="1" smtClean="0"/>
              <a:t>capacitant</a:t>
            </a:r>
            <a:r>
              <a:rPr lang="fr-FR" b="1" i="1" dirty="0" smtClean="0"/>
              <a:t>, même si le processus de conscientisation de modèles biographiques </a:t>
            </a:r>
            <a:r>
              <a:rPr lang="fr-FR" b="1" i="1" dirty="0" err="1" smtClean="0"/>
              <a:t>validistes</a:t>
            </a:r>
            <a:r>
              <a:rPr lang="fr-FR" b="1" i="1" dirty="0" smtClean="0"/>
              <a:t> et sexistes n’est pas activé </a:t>
            </a:r>
            <a:r>
              <a:rPr lang="fr-FR" sz="2400" b="1" i="1" dirty="0" smtClean="0"/>
              <a:t>(Pont, 2015)</a:t>
            </a:r>
            <a:r>
              <a:rPr lang="fr-FR" sz="2400" b="1" dirty="0" smtClean="0"/>
              <a:t> </a:t>
            </a:r>
            <a:endParaRPr lang="fr-FR" sz="2400" b="1" dirty="0"/>
          </a:p>
        </p:txBody>
      </p:sp>
    </p:spTree>
    <p:extLst>
      <p:ext uri="{BB962C8B-B14F-4D97-AF65-F5344CB8AC3E}">
        <p14:creationId xmlns:p14="http://schemas.microsoft.com/office/powerpoint/2010/main" val="2226006986"/>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798</TotalTime>
  <Words>1509</Words>
  <Application>Microsoft Office PowerPoint</Application>
  <PresentationFormat>Affichage à l'écran (4:3)</PresentationFormat>
  <Paragraphs>125</Paragraphs>
  <Slides>26</Slides>
  <Notes>0</Notes>
  <HiddenSlides>2</HiddenSlides>
  <MMClips>0</MMClips>
  <ScaleCrop>false</ScaleCrop>
  <HeadingPairs>
    <vt:vector size="4" baseType="variant">
      <vt:variant>
        <vt:lpstr>Thème</vt:lpstr>
      </vt:variant>
      <vt:variant>
        <vt:i4>1</vt:i4>
      </vt:variant>
      <vt:variant>
        <vt:lpstr>Titres des diapositives</vt:lpstr>
      </vt:variant>
      <vt:variant>
        <vt:i4>26</vt:i4>
      </vt:variant>
    </vt:vector>
  </HeadingPairs>
  <TitlesOfParts>
    <vt:vector size="27" baseType="lpstr">
      <vt:lpstr>Thème Office</vt:lpstr>
      <vt:lpstr>4e Conférence ALTER, Société européenne de recherche sur le handicap EHESS, Paris, 2 juillet 2015</vt:lpstr>
      <vt:lpstr>1. Les normes de genre et de handicap dans la réhabilitation professionnelle des personnes handicapées en Suisse</vt:lpstr>
      <vt:lpstr>Présentation PowerPoint</vt:lpstr>
      <vt:lpstr>2. Pertinence des récits de vie dans la réhabilitation professionnelle</vt:lpstr>
      <vt:lpstr>3. Vers la construction d’un projet professionnel personnalisé et émancipatoire</vt:lpstr>
      <vt:lpstr>3.1 Bifurcation, identité et temporalité : des déterminants du projet professionnel en réhabilitation</vt:lpstr>
      <vt:lpstr>Présentation PowerPoint</vt:lpstr>
      <vt:lpstr>3.1 Bifurcation, identité et temporalité : des déterminants du projet professionnel en réhabilitation</vt:lpstr>
      <vt:lpstr>3.2 Modèle médical, normalisation et représentations de genre</vt:lpstr>
      <vt:lpstr>3.2 Modèle médical, normalisation et représentations de genre</vt:lpstr>
      <vt:lpstr>3.3 Critique féministe du modèle social</vt:lpstr>
      <vt:lpstr>3.3 Pédagogie de libération, pédagogie féministe et modèle social : un projet commun</vt:lpstr>
      <vt:lpstr>4. Méthodologie</vt:lpstr>
      <vt:lpstr>5. L’action des orienteur-e-s entre missions, logiques économiques et représentations implicites sur le travail</vt:lpstr>
      <vt:lpstr>5. L’action des orienteur-e-s entre missions, logiques économiques et représentations implicites sur le travail</vt:lpstr>
      <vt:lpstr>6. Dans la question du taux d’emploi, la division sexuelle et handicapiste du travail</vt:lpstr>
      <vt:lpstr>6. Dans la question du taux d’emploi, la division sexuelle et handicapiste du travail</vt:lpstr>
      <vt:lpstr>6. Dans la question du taux d’emploi, la division sexuelle et handicapiste du travail</vt:lpstr>
      <vt:lpstr>7. Elargir le modèle social par la pratique des récits de vie en réhabilitation professionnelle</vt:lpstr>
      <vt:lpstr>7. Elargir le modèle social par la pratique des récits de vie en réhabilitation professionnelle</vt:lpstr>
      <vt:lpstr>7. Elargir le modèle social par la pratique des récits de vie en réhabilitation professionnelle</vt:lpstr>
      <vt:lpstr>8. Premiers instruments de formation : les grilles d’évaluation des récits de vie et des discours d’orientation </vt:lpstr>
      <vt:lpstr>8. Premiers instruments de formation : les grilles d’évaluation des récits de vie et des discours d’orientation</vt:lpstr>
      <vt:lpstr>Bibliographie</vt:lpstr>
      <vt:lpstr>Bibliographie</vt:lpstr>
      <vt:lpstr>Bibliographie</vt:lpstr>
    </vt:vector>
  </TitlesOfParts>
  <Company>particulier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ESREA – European Society for Research on the Education of Adults Life History and Biography Network Colloque annuel du 5 au 8 mars 2015 à l’Université de Milan Bicocca</dc:title>
  <dc:creator>Elena Pont</dc:creator>
  <cp:lastModifiedBy>essai2</cp:lastModifiedBy>
  <cp:revision>89</cp:revision>
  <cp:lastPrinted>2015-06-28T17:34:21Z</cp:lastPrinted>
  <dcterms:created xsi:type="dcterms:W3CDTF">2015-02-27T16:03:28Z</dcterms:created>
  <dcterms:modified xsi:type="dcterms:W3CDTF">2015-09-11T11:54:53Z</dcterms:modified>
</cp:coreProperties>
</file>