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61" r:id="rId5"/>
    <p:sldId id="266" r:id="rId6"/>
    <p:sldId id="264" r:id="rId7"/>
    <p:sldId id="263" r:id="rId8"/>
    <p:sldId id="262" r:id="rId9"/>
    <p:sldId id="267" r:id="rId10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15" autoAdjust="0"/>
    <p:restoredTop sz="81277" autoAdjust="0"/>
  </p:normalViewPr>
  <p:slideViewPr>
    <p:cSldViewPr snapToGrid="0">
      <p:cViewPr varScale="1">
        <p:scale>
          <a:sx n="71" d="100"/>
          <a:sy n="71" d="100"/>
        </p:scale>
        <p:origin x="79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CF48F0-3386-40CC-838D-4F093FAB8C81}" type="datetimeFigureOut">
              <a:rPr lang="fr-FR" smtClean="0"/>
              <a:t>15/09/2015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B9C21A-BAFD-4696-BCF2-87AFC46CA12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448548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B9C21A-BAFD-4696-BCF2-87AFC46CA12C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95155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B9C21A-BAFD-4696-BCF2-87AFC46CA12C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989708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B9C21A-BAFD-4696-BCF2-87AFC46CA12C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987492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B9C21A-BAFD-4696-BCF2-87AFC46CA12C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175507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BB7B8-8B3B-4F35-B0F8-B7ECED0F7FF9}" type="datetimeFigureOut">
              <a:rPr lang="fr-FR" smtClean="0"/>
              <a:t>15/09/2015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AC621-700E-4F4A-9ADE-2118437D117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62333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BB7B8-8B3B-4F35-B0F8-B7ECED0F7FF9}" type="datetimeFigureOut">
              <a:rPr lang="fr-FR" smtClean="0"/>
              <a:t>15/09/2015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AC621-700E-4F4A-9ADE-2118437D117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237882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BB7B8-8B3B-4F35-B0F8-B7ECED0F7FF9}" type="datetimeFigureOut">
              <a:rPr lang="fr-FR" smtClean="0"/>
              <a:t>15/09/2015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AC621-700E-4F4A-9ADE-2118437D117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12628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BB7B8-8B3B-4F35-B0F8-B7ECED0F7FF9}" type="datetimeFigureOut">
              <a:rPr lang="fr-FR" smtClean="0"/>
              <a:t>15/09/2015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AC621-700E-4F4A-9ADE-2118437D117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830273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BB7B8-8B3B-4F35-B0F8-B7ECED0F7FF9}" type="datetimeFigureOut">
              <a:rPr lang="fr-FR" smtClean="0"/>
              <a:t>15/09/2015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AC621-700E-4F4A-9ADE-2118437D117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17028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BB7B8-8B3B-4F35-B0F8-B7ECED0F7FF9}" type="datetimeFigureOut">
              <a:rPr lang="fr-FR" smtClean="0"/>
              <a:t>15/09/2015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AC621-700E-4F4A-9ADE-2118437D117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756220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BB7B8-8B3B-4F35-B0F8-B7ECED0F7FF9}" type="datetimeFigureOut">
              <a:rPr lang="fr-FR" smtClean="0"/>
              <a:t>15/09/2015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AC621-700E-4F4A-9ADE-2118437D117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019875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BB7B8-8B3B-4F35-B0F8-B7ECED0F7FF9}" type="datetimeFigureOut">
              <a:rPr lang="fr-FR" smtClean="0"/>
              <a:t>15/09/2015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AC621-700E-4F4A-9ADE-2118437D117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930562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BB7B8-8B3B-4F35-B0F8-B7ECED0F7FF9}" type="datetimeFigureOut">
              <a:rPr lang="fr-FR" smtClean="0"/>
              <a:t>15/09/2015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AC621-700E-4F4A-9ADE-2118437D117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4423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BB7B8-8B3B-4F35-B0F8-B7ECED0F7FF9}" type="datetimeFigureOut">
              <a:rPr lang="fr-FR" smtClean="0"/>
              <a:t>15/09/2015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AC621-700E-4F4A-9ADE-2118437D117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53633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BB7B8-8B3B-4F35-B0F8-B7ECED0F7FF9}" type="datetimeFigureOut">
              <a:rPr lang="fr-FR" smtClean="0"/>
              <a:t>15/09/2015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AC621-700E-4F4A-9ADE-2118437D117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39446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2BB7B8-8B3B-4F35-B0F8-B7ECED0F7FF9}" type="datetimeFigureOut">
              <a:rPr lang="fr-FR" smtClean="0"/>
              <a:t>15/09/2015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AAC621-700E-4F4A-9ADE-2118437D117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156001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emf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cedric.routier@univ-catholille.fr" TargetMode="External"/><Relationship Id="rId7" Type="http://schemas.openxmlformats.org/officeDocument/2006/relationships/image" Target="../media/image3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g"/><Relationship Id="rId5" Type="http://schemas.openxmlformats.org/officeDocument/2006/relationships/image" Target="../media/image1.jpeg"/><Relationship Id="rId4" Type="http://schemas.openxmlformats.org/officeDocument/2006/relationships/hyperlink" Target="mailto:agnes.darripe@univ-catholille.fr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/>
              <a:t>Quelle place pour les personnes en situation de handicap dans une recherche-action </a:t>
            </a:r>
            <a:r>
              <a:rPr lang="fr-FR" b="1" dirty="0" smtClean="0"/>
              <a:t>à visée </a:t>
            </a:r>
            <a:r>
              <a:rPr lang="fr-FR" b="1" dirty="0"/>
              <a:t>émancipatoire </a:t>
            </a:r>
            <a:r>
              <a:rPr lang="fr-FR" b="1" dirty="0" smtClean="0"/>
              <a:t>?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688489" y="3946286"/>
            <a:ext cx="10424160" cy="1655762"/>
          </a:xfrm>
        </p:spPr>
        <p:txBody>
          <a:bodyPr>
            <a:noAutofit/>
          </a:bodyPr>
          <a:lstStyle/>
          <a:p>
            <a:r>
              <a:rPr lang="fr-FR" sz="2000" b="1" dirty="0" smtClean="0"/>
              <a:t>Cédric Routier*, Agnès d’Arripe*, </a:t>
            </a:r>
          </a:p>
          <a:p>
            <a:r>
              <a:rPr lang="fr-FR" sz="2000" b="1" dirty="0" smtClean="0"/>
              <a:t/>
            </a:r>
            <a:br>
              <a:rPr lang="fr-FR" sz="2000" b="1" dirty="0" smtClean="0"/>
            </a:br>
            <a:r>
              <a:rPr lang="fr-FR" sz="2000" b="1" dirty="0" smtClean="0"/>
              <a:t>Jean-Philippe </a:t>
            </a:r>
            <a:r>
              <a:rPr lang="fr-FR" sz="2000" b="1" dirty="0" err="1" smtClean="0"/>
              <a:t>Cobbaut</a:t>
            </a:r>
            <a:r>
              <a:rPr lang="fr-FR" sz="2000" b="1" dirty="0" smtClean="0"/>
              <a:t>**, Celine Lefebvre*, Michel Mercier***, Mireille Tremblay****</a:t>
            </a:r>
          </a:p>
          <a:p>
            <a:r>
              <a:rPr lang="fr-FR" sz="1800" dirty="0" smtClean="0"/>
              <a:t/>
            </a:r>
            <a:br>
              <a:rPr lang="fr-FR" sz="1800" dirty="0" smtClean="0"/>
            </a:br>
            <a:r>
              <a:rPr lang="fr-FR" sz="1800" dirty="0" smtClean="0"/>
              <a:t>*</a:t>
            </a:r>
            <a:r>
              <a:rPr lang="fr-FR" sz="1800" dirty="0" err="1" smtClean="0"/>
              <a:t>HADéPaS</a:t>
            </a:r>
            <a:r>
              <a:rPr lang="fr-FR" sz="1800" dirty="0" smtClean="0"/>
              <a:t>, Université Catholique de Lille</a:t>
            </a:r>
          </a:p>
          <a:p>
            <a:r>
              <a:rPr lang="fr-FR" sz="1800" dirty="0" smtClean="0"/>
              <a:t>**CEM, Université Catholique de Lille</a:t>
            </a:r>
          </a:p>
          <a:p>
            <a:r>
              <a:rPr lang="fr-FR" sz="1800" dirty="0" smtClean="0"/>
              <a:t>***</a:t>
            </a:r>
            <a:r>
              <a:rPr lang="fr-FR" sz="1800" dirty="0"/>
              <a:t>Professeur associé </a:t>
            </a:r>
            <a:r>
              <a:rPr lang="fr-FR" sz="1800" dirty="0" smtClean="0"/>
              <a:t>de l’Université </a:t>
            </a:r>
            <a:r>
              <a:rPr lang="fr-FR" sz="1800" dirty="0"/>
              <a:t>Catholique de </a:t>
            </a:r>
            <a:r>
              <a:rPr lang="fr-FR" sz="1800" dirty="0" smtClean="0"/>
              <a:t>Lille</a:t>
            </a:r>
          </a:p>
          <a:p>
            <a:r>
              <a:rPr lang="fr-FR" sz="1800" dirty="0" smtClean="0"/>
              <a:t>**** </a:t>
            </a:r>
            <a:r>
              <a:rPr lang="fr-FR" sz="1800" dirty="0"/>
              <a:t>Directrice de l’Institut Santé et </a:t>
            </a:r>
            <a:r>
              <a:rPr lang="fr-FR" sz="1800" dirty="0" smtClean="0"/>
              <a:t>Société, Université </a:t>
            </a:r>
            <a:r>
              <a:rPr lang="fr-FR" sz="1800" dirty="0"/>
              <a:t>du Québec à  </a:t>
            </a:r>
            <a:r>
              <a:rPr lang="fr-FR" sz="1800" dirty="0" smtClean="0"/>
              <a:t>Montréal</a:t>
            </a:r>
            <a:endParaRPr lang="fr-FR" sz="1800" dirty="0"/>
          </a:p>
          <a:p>
            <a:endParaRPr lang="fr-FR" sz="1800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0" y="5947210"/>
            <a:ext cx="1374648" cy="716875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569" y="5118616"/>
            <a:ext cx="1005840" cy="1524000"/>
          </a:xfrm>
          <a:prstGeom prst="rect">
            <a:avLst/>
          </a:prstGeom>
        </p:spPr>
      </p:pic>
      <p:pic>
        <p:nvPicPr>
          <p:cNvPr id="7" name="Image 6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743256" y="5115912"/>
            <a:ext cx="1224136" cy="764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110026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Bref historique de la section des usagers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 smtClean="0"/>
              <a:t>Historiquement : </a:t>
            </a:r>
            <a:r>
              <a:rPr lang="fr-FR" dirty="0"/>
              <a:t>la section </a:t>
            </a:r>
            <a:r>
              <a:rPr lang="fr-FR" dirty="0" smtClean="0"/>
              <a:t>comme émanation </a:t>
            </a:r>
            <a:r>
              <a:rPr lang="fr-FR" dirty="0"/>
              <a:t>du </a:t>
            </a:r>
            <a:r>
              <a:rPr lang="fr-FR" dirty="0" smtClean="0"/>
              <a:t>PIECD </a:t>
            </a:r>
          </a:p>
          <a:p>
            <a:r>
              <a:rPr lang="fr-FR" dirty="0" smtClean="0"/>
              <a:t>Créée </a:t>
            </a:r>
            <a:r>
              <a:rPr lang="fr-FR" dirty="0"/>
              <a:t>en 2004, </a:t>
            </a:r>
            <a:r>
              <a:rPr lang="fr-FR" dirty="0" smtClean="0"/>
              <a:t>suite à voyage </a:t>
            </a:r>
            <a:r>
              <a:rPr lang="fr-FR" dirty="0"/>
              <a:t>d’étude </a:t>
            </a:r>
            <a:r>
              <a:rPr lang="fr-FR" dirty="0" smtClean="0"/>
              <a:t>(Québec) </a:t>
            </a:r>
          </a:p>
          <a:p>
            <a:r>
              <a:rPr lang="fr-FR" dirty="0" smtClean="0"/>
              <a:t>Membres de </a:t>
            </a:r>
            <a:r>
              <a:rPr lang="fr-FR" dirty="0"/>
              <a:t>conseils d’unité </a:t>
            </a:r>
            <a:r>
              <a:rPr lang="fr-FR" dirty="0" smtClean="0"/>
              <a:t>d’un ESAT du Pas-de-Calais: échanges autour des </a:t>
            </a:r>
            <a:r>
              <a:rPr lang="fr-FR" dirty="0"/>
              <a:t>conditions de </a:t>
            </a:r>
            <a:r>
              <a:rPr lang="fr-FR" dirty="0" smtClean="0"/>
              <a:t>travail, vers le </a:t>
            </a:r>
            <a:r>
              <a:rPr lang="fr-FR" dirty="0"/>
              <a:t>statut de « personnes handicapées </a:t>
            </a:r>
            <a:r>
              <a:rPr lang="fr-FR" dirty="0" smtClean="0"/>
              <a:t>»</a:t>
            </a:r>
          </a:p>
          <a:p>
            <a:r>
              <a:rPr lang="fr-FR" dirty="0" smtClean="0"/>
              <a:t>Voyage d’étude: rencontres de groupes de pairs organisés </a:t>
            </a:r>
            <a:r>
              <a:rPr lang="fr-FR" dirty="0"/>
              <a:t>pour </a:t>
            </a:r>
            <a:r>
              <a:rPr lang="fr-FR" dirty="0" smtClean="0"/>
              <a:t>la défense de leurs droits</a:t>
            </a:r>
          </a:p>
          <a:p>
            <a:pPr lvl="1"/>
            <a:r>
              <a:rPr lang="fr-FR" dirty="0" smtClean="0"/>
              <a:t>Suscite intérêt fort pour actions locales similaires</a:t>
            </a:r>
            <a:r>
              <a:rPr lang="fr-FR" dirty="0"/>
              <a:t> </a:t>
            </a:r>
            <a:r>
              <a:rPr lang="fr-FR" dirty="0" smtClean="0"/>
              <a:t>: mieux </a:t>
            </a:r>
            <a:r>
              <a:rPr lang="fr-FR" dirty="0"/>
              <a:t>faire connaitre le handicap mental ;</a:t>
            </a:r>
            <a:r>
              <a:rPr lang="fr-FR" dirty="0" smtClean="0"/>
              <a:t> permettre </a:t>
            </a:r>
            <a:r>
              <a:rPr lang="fr-FR" dirty="0"/>
              <a:t>aux personnes </a:t>
            </a:r>
            <a:r>
              <a:rPr lang="fr-FR" dirty="0" smtClean="0"/>
              <a:t>de </a:t>
            </a:r>
            <a:r>
              <a:rPr lang="fr-FR" dirty="0"/>
              <a:t>s’exprimer, </a:t>
            </a:r>
            <a:r>
              <a:rPr lang="fr-FR" u="sng" dirty="0"/>
              <a:t>de s’affirmer et d’interagir dans des sphères </a:t>
            </a:r>
            <a:r>
              <a:rPr lang="fr-FR" u="sng" dirty="0" smtClean="0"/>
              <a:t>nouvelles</a:t>
            </a:r>
            <a:r>
              <a:rPr lang="fr-FR" dirty="0" smtClean="0"/>
              <a:t> </a:t>
            </a:r>
          </a:p>
          <a:p>
            <a:r>
              <a:rPr lang="fr-FR" dirty="0" smtClean="0"/>
              <a:t>Cette « section </a:t>
            </a:r>
            <a:r>
              <a:rPr lang="fr-FR" dirty="0"/>
              <a:t>des </a:t>
            </a:r>
            <a:r>
              <a:rPr lang="fr-FR" dirty="0" smtClean="0"/>
              <a:t>usagers » (SU) s’adjoint une compétence en recherche dès 2008 (UCL </a:t>
            </a:r>
            <a:r>
              <a:rPr lang="fr-FR" dirty="0"/>
              <a:t>:</a:t>
            </a:r>
            <a:r>
              <a:rPr lang="fr-FR" dirty="0" smtClean="0"/>
              <a:t> éthique </a:t>
            </a:r>
            <a:r>
              <a:rPr lang="fr-FR" dirty="0"/>
              <a:t>et </a:t>
            </a:r>
            <a:r>
              <a:rPr lang="fr-FR" dirty="0" smtClean="0"/>
              <a:t>psychologie, puis communication)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91207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Objectifs de la collaboration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fr-FR" dirty="0" smtClean="0"/>
              <a:t>2 </a:t>
            </a:r>
            <a:r>
              <a:rPr lang="fr-FR" dirty="0"/>
              <a:t>objectifs </a:t>
            </a:r>
            <a:r>
              <a:rPr lang="fr-FR" dirty="0" smtClean="0"/>
              <a:t>: </a:t>
            </a:r>
          </a:p>
          <a:p>
            <a:pPr lvl="1"/>
            <a:r>
              <a:rPr lang="fr-FR" dirty="0" smtClean="0"/>
              <a:t>permettre de réaliser </a:t>
            </a:r>
            <a:r>
              <a:rPr lang="fr-FR" dirty="0"/>
              <a:t>les objectifs de la </a:t>
            </a:r>
            <a:r>
              <a:rPr lang="fr-FR" dirty="0" smtClean="0"/>
              <a:t>SU</a:t>
            </a:r>
            <a:r>
              <a:rPr lang="fr-FR" dirty="0"/>
              <a:t> ; </a:t>
            </a:r>
            <a:endParaRPr lang="fr-FR" dirty="0" smtClean="0"/>
          </a:p>
          <a:p>
            <a:pPr lvl="1"/>
            <a:r>
              <a:rPr lang="fr-FR" dirty="0" smtClean="0"/>
              <a:t>mieux </a:t>
            </a:r>
            <a:r>
              <a:rPr lang="fr-FR" dirty="0"/>
              <a:t>comprendre les conditions de soutien et de développement de la participation citoyenne effective </a:t>
            </a:r>
            <a:r>
              <a:rPr lang="fr-FR" dirty="0" smtClean="0"/>
              <a:t>(quels comportements </a:t>
            </a:r>
            <a:r>
              <a:rPr lang="fr-FR" dirty="0"/>
              <a:t>et </a:t>
            </a:r>
            <a:r>
              <a:rPr lang="fr-FR" dirty="0" smtClean="0"/>
              <a:t>interactions facilitent </a:t>
            </a:r>
            <a:r>
              <a:rPr lang="fr-FR" dirty="0"/>
              <a:t>ou </a:t>
            </a:r>
            <a:r>
              <a:rPr lang="fr-FR" dirty="0" smtClean="0"/>
              <a:t>freinent </a:t>
            </a:r>
            <a:r>
              <a:rPr lang="fr-FR" dirty="0"/>
              <a:t>leur </a:t>
            </a:r>
            <a:r>
              <a:rPr lang="fr-FR" dirty="0" smtClean="0"/>
              <a:t>expression)</a:t>
            </a:r>
          </a:p>
          <a:p>
            <a:r>
              <a:rPr lang="fr-FR" dirty="0"/>
              <a:t>A</a:t>
            </a:r>
            <a:r>
              <a:rPr lang="fr-FR" dirty="0" smtClean="0"/>
              <a:t>nthropologie </a:t>
            </a:r>
            <a:r>
              <a:rPr lang="fr-FR" dirty="0"/>
              <a:t>de la </a:t>
            </a:r>
            <a:r>
              <a:rPr lang="fr-FR" dirty="0" smtClean="0"/>
              <a:t>communication, interactionnisme symbolique, école de Chicago : </a:t>
            </a:r>
            <a:r>
              <a:rPr lang="fr-FR" b="1" dirty="0"/>
              <a:t>l</a:t>
            </a:r>
            <a:r>
              <a:rPr lang="fr-FR" b="1" dirty="0" smtClean="0"/>
              <a:t>’expérience </a:t>
            </a:r>
            <a:r>
              <a:rPr lang="fr-FR" b="1" dirty="0"/>
              <a:t>vécue</a:t>
            </a:r>
            <a:r>
              <a:rPr lang="fr-FR" dirty="0"/>
              <a:t> </a:t>
            </a:r>
            <a:r>
              <a:rPr lang="fr-FR" dirty="0" smtClean="0"/>
              <a:t>au </a:t>
            </a:r>
            <a:r>
              <a:rPr lang="fr-FR" dirty="0"/>
              <a:t>cœur de la recherche </a:t>
            </a:r>
            <a:r>
              <a:rPr lang="fr-FR" dirty="0" smtClean="0"/>
              <a:t>; changement social </a:t>
            </a:r>
            <a:r>
              <a:rPr lang="fr-FR" dirty="0"/>
              <a:t>possible </a:t>
            </a:r>
            <a:r>
              <a:rPr lang="fr-FR" i="1" dirty="0"/>
              <a:t>via</a:t>
            </a:r>
            <a:r>
              <a:rPr lang="fr-FR" dirty="0"/>
              <a:t> </a:t>
            </a:r>
            <a:r>
              <a:rPr lang="fr-FR" b="1" dirty="0"/>
              <a:t>les interactions qui constituent le </a:t>
            </a:r>
            <a:r>
              <a:rPr lang="fr-FR" b="1" dirty="0" smtClean="0"/>
              <a:t>handicap</a:t>
            </a:r>
          </a:p>
          <a:p>
            <a:r>
              <a:rPr lang="fr-FR" dirty="0" smtClean="0"/>
              <a:t>Aussi, éthique : </a:t>
            </a:r>
            <a:r>
              <a:rPr lang="fr-FR" dirty="0"/>
              <a:t>démarche </a:t>
            </a:r>
            <a:r>
              <a:rPr lang="fr-FR" b="1" dirty="0"/>
              <a:t>pragmatique et contextuelle</a:t>
            </a:r>
            <a:r>
              <a:rPr lang="fr-FR" dirty="0"/>
              <a:t> qui entend s’appuyer sur </a:t>
            </a:r>
            <a:r>
              <a:rPr lang="fr-FR" b="1" dirty="0"/>
              <a:t>l’action collective des acteurs</a:t>
            </a:r>
            <a:r>
              <a:rPr lang="fr-FR" dirty="0"/>
              <a:t> pour déterminer les conditions d’une vie </a:t>
            </a:r>
            <a:r>
              <a:rPr lang="fr-FR" dirty="0" smtClean="0"/>
              <a:t>meilleure</a:t>
            </a:r>
          </a:p>
        </p:txBody>
      </p:sp>
    </p:spTree>
    <p:extLst>
      <p:ext uri="{BB962C8B-B14F-4D97-AF65-F5344CB8AC3E}">
        <p14:creationId xmlns:p14="http://schemas.microsoft.com/office/powerpoint/2010/main" val="4206663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149225"/>
            <a:ext cx="10515600" cy="1325563"/>
          </a:xfrm>
        </p:spPr>
        <p:txBody>
          <a:bodyPr/>
          <a:lstStyle/>
          <a:p>
            <a:r>
              <a:rPr lang="fr-FR" dirty="0" smtClean="0"/>
              <a:t>Capabilités, pouvoir d’agir…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541182"/>
            <a:ext cx="5181600" cy="4991549"/>
          </a:xfrm>
        </p:spPr>
        <p:txBody>
          <a:bodyPr>
            <a:normAutofit lnSpcReduction="10000"/>
          </a:bodyPr>
          <a:lstStyle/>
          <a:p>
            <a:r>
              <a:rPr lang="fr-FR" dirty="0" smtClean="0"/>
              <a:t>Horizon d’une société inclusive </a:t>
            </a:r>
          </a:p>
          <a:p>
            <a:r>
              <a:rPr lang="fr-FR" dirty="0" smtClean="0"/>
              <a:t>Inscription dans </a:t>
            </a:r>
            <a:r>
              <a:rPr lang="fr-FR" dirty="0"/>
              <a:t>p</a:t>
            </a:r>
            <a:r>
              <a:rPr lang="fr-FR" dirty="0" smtClean="0"/>
              <a:t>aradigme capabilités: </a:t>
            </a:r>
          </a:p>
          <a:p>
            <a:pPr lvl="1"/>
            <a:r>
              <a:rPr lang="fr-FR" dirty="0" smtClean="0"/>
              <a:t>vecteurs </a:t>
            </a:r>
            <a:r>
              <a:rPr lang="fr-FR" dirty="0"/>
              <a:t>de </a:t>
            </a:r>
            <a:r>
              <a:rPr lang="fr-FR" dirty="0" smtClean="0"/>
              <a:t>fonctionnements </a:t>
            </a:r>
          </a:p>
          <a:p>
            <a:pPr lvl="1"/>
            <a:r>
              <a:rPr lang="fr-FR" dirty="0" smtClean="0"/>
              <a:t>liberté </a:t>
            </a:r>
            <a:r>
              <a:rPr lang="fr-FR" dirty="0"/>
              <a:t>effective dont dispose actuellement la personne pour un type de vie </a:t>
            </a:r>
            <a:r>
              <a:rPr lang="fr-FR" dirty="0" smtClean="0"/>
              <a:t>donné </a:t>
            </a:r>
          </a:p>
          <a:p>
            <a:pPr lvl="1"/>
            <a:r>
              <a:rPr lang="fr-FR" dirty="0" smtClean="0"/>
              <a:t>réelle </a:t>
            </a:r>
            <a:r>
              <a:rPr lang="fr-FR" dirty="0"/>
              <a:t>et </a:t>
            </a:r>
            <a:r>
              <a:rPr lang="fr-FR" dirty="0" smtClean="0"/>
              <a:t>actuelle: une </a:t>
            </a:r>
            <a:r>
              <a:rPr lang="fr-FR" dirty="0"/>
              <a:t>liberté </a:t>
            </a:r>
            <a:r>
              <a:rPr lang="fr-FR" dirty="0" smtClean="0"/>
              <a:t>non uniquement conditionnelle</a:t>
            </a:r>
            <a:r>
              <a:rPr lang="fr-FR" dirty="0"/>
              <a:t>, mais effectivement </a:t>
            </a:r>
            <a:r>
              <a:rPr lang="fr-FR" dirty="0" smtClean="0"/>
              <a:t>disponible</a:t>
            </a:r>
          </a:p>
          <a:p>
            <a:pPr lvl="1"/>
            <a:r>
              <a:rPr lang="fr-FR" dirty="0" smtClean="0"/>
              <a:t>penser l’évaluation </a:t>
            </a:r>
            <a:r>
              <a:rPr lang="fr-FR" dirty="0"/>
              <a:t>d’une situation à la lumière des possibilités réelles et actuelles des </a:t>
            </a:r>
            <a:r>
              <a:rPr lang="fr-FR" dirty="0" smtClean="0"/>
              <a:t>personnes</a:t>
            </a:r>
          </a:p>
          <a:p>
            <a:pPr lvl="1"/>
            <a:r>
              <a:rPr lang="fr-FR" dirty="0" smtClean="0"/>
              <a:t>Vers environnements </a:t>
            </a:r>
            <a:r>
              <a:rPr lang="fr-FR" dirty="0" err="1" smtClean="0"/>
              <a:t>capacitants</a:t>
            </a:r>
            <a:r>
              <a:rPr lang="fr-FR" dirty="0" smtClean="0"/>
              <a:t>…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541182"/>
            <a:ext cx="5181600" cy="4991549"/>
          </a:xfrm>
        </p:spPr>
        <p:txBody>
          <a:bodyPr>
            <a:normAutofit lnSpcReduction="10000"/>
          </a:bodyPr>
          <a:lstStyle/>
          <a:p>
            <a:r>
              <a:rPr lang="fr-FR" dirty="0" smtClean="0"/>
              <a:t>Pouvoir d’agir comme vecteur de processus de l’émancipation et avènement capabilités:</a:t>
            </a:r>
          </a:p>
          <a:p>
            <a:pPr lvl="1"/>
            <a:r>
              <a:rPr lang="fr-FR" dirty="0" err="1" smtClean="0"/>
              <a:t>Rappaport</a:t>
            </a:r>
            <a:r>
              <a:rPr lang="fr-FR" dirty="0" smtClean="0"/>
              <a:t> : processus </a:t>
            </a:r>
            <a:r>
              <a:rPr lang="fr-FR" dirty="0"/>
              <a:t>par lequel </a:t>
            </a:r>
            <a:r>
              <a:rPr lang="fr-FR" dirty="0" smtClean="0"/>
              <a:t>personnes</a:t>
            </a:r>
            <a:r>
              <a:rPr lang="fr-FR" dirty="0"/>
              <a:t>, </a:t>
            </a:r>
            <a:r>
              <a:rPr lang="fr-FR" dirty="0" smtClean="0"/>
              <a:t>organisations </a:t>
            </a:r>
            <a:r>
              <a:rPr lang="fr-FR" dirty="0"/>
              <a:t>et </a:t>
            </a:r>
            <a:r>
              <a:rPr lang="fr-FR" dirty="0" smtClean="0"/>
              <a:t>communautés </a:t>
            </a:r>
            <a:r>
              <a:rPr lang="fr-FR" dirty="0"/>
              <a:t>acquièrent le contrôle de ce qui les </a:t>
            </a:r>
            <a:r>
              <a:rPr lang="fr-FR" dirty="0" smtClean="0"/>
              <a:t>concerne</a:t>
            </a:r>
          </a:p>
          <a:p>
            <a:pPr lvl="1"/>
            <a:r>
              <a:rPr lang="fr-FR" dirty="0" smtClean="0"/>
              <a:t>Carel : action collective</a:t>
            </a:r>
          </a:p>
          <a:p>
            <a:pPr lvl="2"/>
            <a:r>
              <a:rPr lang="fr-FR" dirty="0" smtClean="0"/>
              <a:t>Institutionnelle, </a:t>
            </a:r>
          </a:p>
          <a:p>
            <a:pPr lvl="2"/>
            <a:r>
              <a:rPr lang="fr-FR" dirty="0" smtClean="0"/>
              <a:t>Partenariale,</a:t>
            </a:r>
            <a:endParaRPr lang="fr-FR" dirty="0"/>
          </a:p>
          <a:p>
            <a:pPr lvl="2"/>
            <a:r>
              <a:rPr lang="fr-FR" b="1" u="sng" dirty="0" smtClean="0"/>
              <a:t>Collaborative</a:t>
            </a:r>
          </a:p>
        </p:txBody>
      </p:sp>
    </p:spTree>
    <p:extLst>
      <p:ext uri="{BB962C8B-B14F-4D97-AF65-F5344CB8AC3E}">
        <p14:creationId xmlns:p14="http://schemas.microsoft.com/office/powerpoint/2010/main" val="1402529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149225"/>
            <a:ext cx="10515600" cy="1325563"/>
          </a:xfrm>
        </p:spPr>
        <p:txBody>
          <a:bodyPr/>
          <a:lstStyle/>
          <a:p>
            <a:r>
              <a:rPr lang="fr-FR" dirty="0" smtClean="0"/>
              <a:t>…Visée émancipatoire !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41300" y="1541182"/>
            <a:ext cx="11112500" cy="4991549"/>
          </a:xfrm>
        </p:spPr>
        <p:txBody>
          <a:bodyPr>
            <a:normAutofit/>
          </a:bodyPr>
          <a:lstStyle/>
          <a:p>
            <a:r>
              <a:rPr lang="fr-FR" dirty="0" smtClean="0"/>
              <a:t>Engagement </a:t>
            </a:r>
            <a:r>
              <a:rPr lang="fr-FR" dirty="0"/>
              <a:t>politique </a:t>
            </a:r>
            <a:r>
              <a:rPr lang="fr-FR" dirty="0" smtClean="0"/>
              <a:t>: outre </a:t>
            </a:r>
            <a:r>
              <a:rPr lang="fr-FR" dirty="0"/>
              <a:t>la production de connaissances, </a:t>
            </a:r>
            <a:r>
              <a:rPr lang="fr-FR" dirty="0" smtClean="0"/>
              <a:t>mission </a:t>
            </a:r>
            <a:r>
              <a:rPr lang="fr-FR" dirty="0"/>
              <a:t>de développement, d’autonomisation et de </a:t>
            </a:r>
            <a:r>
              <a:rPr lang="fr-FR" dirty="0" smtClean="0"/>
              <a:t>responsabilisation</a:t>
            </a:r>
          </a:p>
          <a:p>
            <a:r>
              <a:rPr lang="fr-FR" dirty="0"/>
              <a:t>La recherche </a:t>
            </a:r>
            <a:r>
              <a:rPr lang="fr-FR" dirty="0" smtClean="0"/>
              <a:t>comme dispositif émancipatoire</a:t>
            </a:r>
          </a:p>
          <a:p>
            <a:r>
              <a:rPr lang="fr-FR" dirty="0" smtClean="0"/>
              <a:t>Oliver (1992) </a:t>
            </a:r>
            <a:r>
              <a:rPr lang="fr-FR" dirty="0"/>
              <a:t>:</a:t>
            </a:r>
            <a:r>
              <a:rPr lang="fr-FR" dirty="0" smtClean="0"/>
              <a:t> </a:t>
            </a:r>
          </a:p>
          <a:p>
            <a:pPr lvl="1"/>
            <a:r>
              <a:rPr lang="fr-FR" dirty="0" smtClean="0"/>
              <a:t>non pas </a:t>
            </a:r>
            <a:r>
              <a:rPr lang="fr-FR" dirty="0"/>
              <a:t>savoir comment donner du « pouvoir d’agir » aux personnes mais, quand elles </a:t>
            </a:r>
            <a:r>
              <a:rPr lang="fr-FR" dirty="0" smtClean="0"/>
              <a:t>le décident, d’en </a:t>
            </a:r>
            <a:r>
              <a:rPr lang="fr-FR" dirty="0"/>
              <a:t>faciliter le </a:t>
            </a:r>
            <a:r>
              <a:rPr lang="fr-FR" dirty="0" smtClean="0"/>
              <a:t>processus; </a:t>
            </a:r>
          </a:p>
          <a:p>
            <a:pPr lvl="1"/>
            <a:r>
              <a:rPr lang="fr-FR" dirty="0" smtClean="0"/>
              <a:t>non </a:t>
            </a:r>
            <a:r>
              <a:rPr lang="fr-FR" dirty="0"/>
              <a:t>pas </a:t>
            </a:r>
            <a:r>
              <a:rPr lang="fr-FR" dirty="0" smtClean="0"/>
              <a:t>aider </a:t>
            </a:r>
            <a:r>
              <a:rPr lang="fr-FR" dirty="0"/>
              <a:t>les sujets de la recherche à mieux se comprendre eux-mêmes, mais bien </a:t>
            </a:r>
            <a:r>
              <a:rPr lang="fr-FR" dirty="0" smtClean="0"/>
              <a:t>développer </a:t>
            </a:r>
            <a:r>
              <a:rPr lang="fr-FR" dirty="0"/>
              <a:t>leurs propres compréhensions des expériences vécues grâce au dialogue entre les différents </a:t>
            </a:r>
            <a:r>
              <a:rPr lang="fr-FR" dirty="0" smtClean="0"/>
              <a:t>acteurs</a:t>
            </a:r>
          </a:p>
          <a:p>
            <a:r>
              <a:rPr lang="fr-FR" dirty="0" smtClean="0"/>
              <a:t>Le programme même du PIECD, l’histoire de la section et notre collaboration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33915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Méthodologie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Réunions régulières (</a:t>
            </a:r>
            <a:r>
              <a:rPr lang="fr-FR" dirty="0" err="1" smtClean="0"/>
              <a:t>ts</a:t>
            </a:r>
            <a:r>
              <a:rPr lang="fr-FR" dirty="0" smtClean="0"/>
              <a:t> les 15j, sauf été)</a:t>
            </a:r>
          </a:p>
          <a:p>
            <a:r>
              <a:rPr lang="fr-FR" dirty="0" smtClean="0"/>
              <a:t>Observation participante</a:t>
            </a:r>
          </a:p>
          <a:p>
            <a:pPr lvl="1"/>
            <a:r>
              <a:rPr lang="fr-FR" dirty="0" smtClean="0"/>
              <a:t>D’abord, classique</a:t>
            </a:r>
          </a:p>
          <a:p>
            <a:pPr lvl="1"/>
            <a:r>
              <a:rPr lang="fr-FR" dirty="0" smtClean="0"/>
              <a:t>Puis collective : vidéos des réunions antérieures, commentées</a:t>
            </a:r>
          </a:p>
          <a:p>
            <a:r>
              <a:rPr lang="fr-FR" dirty="0" err="1" smtClean="0"/>
              <a:t>Autoconfrontation</a:t>
            </a:r>
            <a:r>
              <a:rPr lang="fr-FR" dirty="0" smtClean="0"/>
              <a:t> collective</a:t>
            </a:r>
          </a:p>
          <a:p>
            <a:r>
              <a:rPr lang="fr-FR" dirty="0" smtClean="0"/>
              <a:t>Recherche-action :  </a:t>
            </a:r>
          </a:p>
          <a:p>
            <a:pPr lvl="1"/>
            <a:r>
              <a:rPr lang="fr-FR" dirty="0" smtClean="0"/>
              <a:t>visée de compréhension et d’action</a:t>
            </a:r>
          </a:p>
          <a:p>
            <a:pPr lvl="1"/>
            <a:r>
              <a:rPr lang="fr-FR" dirty="0" smtClean="0"/>
              <a:t>performative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61063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Les séances « recherche » : illustration</a:t>
            </a:r>
            <a:endParaRPr lang="fr-FR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3200" dirty="0"/>
              <a:t>Choix d’extraits de vidéos des réunions de la section par les chercheurs</a:t>
            </a:r>
          </a:p>
          <a:p>
            <a:pPr lvl="1"/>
            <a:r>
              <a:rPr lang="fr-FR" sz="2800" dirty="0"/>
              <a:t>Repérage de moments dont nous faisons l’hypothèse qu’ils facilitent ou </a:t>
            </a:r>
            <a:r>
              <a:rPr lang="fr-FR" sz="2800" dirty="0" smtClean="0"/>
              <a:t>inhibent </a:t>
            </a:r>
            <a:r>
              <a:rPr lang="fr-FR" sz="2800" dirty="0"/>
              <a:t>la participation sociale</a:t>
            </a:r>
          </a:p>
          <a:p>
            <a:r>
              <a:rPr lang="fr-FR" sz="3200" dirty="0"/>
              <a:t>Projection des extraits </a:t>
            </a:r>
          </a:p>
          <a:p>
            <a:r>
              <a:rPr lang="fr-FR" sz="3200" dirty="0"/>
              <a:t>Réactions du groupe: usagers, chercheurs, professionnels</a:t>
            </a:r>
          </a:p>
          <a:p>
            <a:pPr lvl="1"/>
            <a:r>
              <a:rPr lang="fr-FR" sz="2800" dirty="0"/>
              <a:t>Quelques exemples</a:t>
            </a:r>
            <a:r>
              <a:rPr lang="fr-FR" sz="2800" dirty="0" smtClean="0"/>
              <a:t>…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4000021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Quels résultats dans les faits ? Lecture critique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 smtClean="0"/>
              <a:t>Des évolutions singulières notables</a:t>
            </a:r>
          </a:p>
          <a:p>
            <a:r>
              <a:rPr lang="fr-FR" dirty="0" smtClean="0"/>
              <a:t>Des évolutions du collectif SU:</a:t>
            </a:r>
          </a:p>
          <a:p>
            <a:pPr lvl="1"/>
            <a:r>
              <a:rPr lang="fr-FR" dirty="0" smtClean="0"/>
              <a:t>Dans sa structure/dynamique</a:t>
            </a:r>
          </a:p>
          <a:p>
            <a:pPr lvl="1"/>
            <a:r>
              <a:rPr lang="fr-FR" dirty="0" smtClean="0"/>
              <a:t>Dans ses soutiens</a:t>
            </a:r>
          </a:p>
          <a:p>
            <a:pPr lvl="1"/>
            <a:r>
              <a:rPr lang="fr-FR" dirty="0" smtClean="0"/>
              <a:t>Dans ses objectifs</a:t>
            </a:r>
          </a:p>
          <a:p>
            <a:r>
              <a:rPr lang="fr-FR" dirty="0">
                <a:solidFill>
                  <a:srgbClr val="FF0000"/>
                </a:solidFill>
              </a:rPr>
              <a:t>Mais</a:t>
            </a:r>
            <a:r>
              <a:rPr lang="fr-FR" dirty="0" smtClean="0">
                <a:solidFill>
                  <a:srgbClr val="FF0000"/>
                </a:solidFill>
              </a:rPr>
              <a:t>…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 smtClean="0"/>
              <a:t>Des </a:t>
            </a:r>
            <a:r>
              <a:rPr lang="fr-FR" dirty="0"/>
              <a:t>e</a:t>
            </a:r>
            <a:r>
              <a:rPr lang="fr-FR" dirty="0" smtClean="0"/>
              <a:t>njeux personnels / </a:t>
            </a:r>
            <a:r>
              <a:rPr lang="fr-FR" dirty="0"/>
              <a:t>subjectifs </a:t>
            </a:r>
            <a:r>
              <a:rPr lang="fr-FR" dirty="0" smtClean="0"/>
              <a:t>qui restent forts</a:t>
            </a:r>
            <a:endParaRPr lang="fr-FR" dirty="0"/>
          </a:p>
          <a:p>
            <a:r>
              <a:rPr lang="fr-FR" dirty="0" smtClean="0"/>
              <a:t>Quelle implication </a:t>
            </a:r>
            <a:r>
              <a:rPr lang="fr-FR" dirty="0"/>
              <a:t>réelle ?</a:t>
            </a:r>
          </a:p>
          <a:p>
            <a:r>
              <a:rPr lang="fr-FR" dirty="0" smtClean="0"/>
              <a:t>L’insuffisant portage institutionnel</a:t>
            </a:r>
          </a:p>
          <a:p>
            <a:r>
              <a:rPr lang="fr-FR" dirty="0" smtClean="0"/>
              <a:t>Le peu d’engagement des professionnels</a:t>
            </a:r>
          </a:p>
          <a:p>
            <a:r>
              <a:rPr lang="fr-FR" dirty="0" smtClean="0"/>
              <a:t>Une dynamique de recherche fluctuante en écho aux fluctuations du groupe</a:t>
            </a:r>
          </a:p>
          <a:p>
            <a:r>
              <a:rPr lang="fr-FR" dirty="0" smtClean="0"/>
              <a:t>Une valorisation des évolutions difficile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197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3675063"/>
            <a:ext cx="9144000" cy="2387600"/>
          </a:xfrm>
        </p:spPr>
        <p:txBody>
          <a:bodyPr>
            <a:noAutofit/>
          </a:bodyPr>
          <a:lstStyle/>
          <a:p>
            <a:r>
              <a:rPr lang="fr-FR" sz="4000" b="1" dirty="0">
                <a:solidFill>
                  <a:schemeClr val="bg1">
                    <a:lumMod val="50000"/>
                  </a:schemeClr>
                </a:solidFill>
              </a:rPr>
              <a:t>Quelle place pour les personnes en situation de handicap dans une recherche-action </a:t>
            </a:r>
            <a:r>
              <a:rPr lang="fr-FR" sz="4000" b="1" dirty="0" smtClean="0">
                <a:solidFill>
                  <a:schemeClr val="bg1">
                    <a:lumMod val="50000"/>
                  </a:schemeClr>
                </a:solidFill>
              </a:rPr>
              <a:t>à visée </a:t>
            </a:r>
            <a:r>
              <a:rPr lang="fr-FR" sz="4000" b="1" dirty="0">
                <a:solidFill>
                  <a:schemeClr val="bg1">
                    <a:lumMod val="50000"/>
                  </a:schemeClr>
                </a:solidFill>
              </a:rPr>
              <a:t>émancipatoire </a:t>
            </a:r>
            <a:r>
              <a:rPr lang="fr-FR" sz="4000" b="1" dirty="0" smtClean="0">
                <a:solidFill>
                  <a:schemeClr val="bg1">
                    <a:lumMod val="50000"/>
                  </a:schemeClr>
                </a:solidFill>
              </a:rPr>
              <a:t>?</a:t>
            </a:r>
            <a:br>
              <a:rPr lang="fr-FR" sz="4000" b="1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fr-FR" sz="4000" b="1" dirty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fr-FR" sz="4000" b="1" dirty="0">
                <a:solidFill>
                  <a:schemeClr val="bg1">
                    <a:lumMod val="50000"/>
                  </a:schemeClr>
                </a:solidFill>
              </a:rPr>
            </a:br>
            <a:r>
              <a:rPr lang="fr-FR" sz="2000" b="1" dirty="0" smtClean="0">
                <a:solidFill>
                  <a:schemeClr val="bg1">
                    <a:lumMod val="50000"/>
                  </a:schemeClr>
                </a:solidFill>
                <a:hlinkClick r:id="rId3"/>
              </a:rPr>
              <a:t>cedric.routier@univ-catholille.fr</a:t>
            </a:r>
            <a:r>
              <a:rPr lang="fr-FR" sz="2000" b="1" dirty="0" smtClean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fr-FR" sz="2000" b="1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fr-FR" sz="2000" b="1" dirty="0" smtClean="0">
                <a:solidFill>
                  <a:schemeClr val="bg1">
                    <a:lumMod val="50000"/>
                  </a:schemeClr>
                </a:solidFill>
                <a:hlinkClick r:id="rId4"/>
              </a:rPr>
              <a:t>agnes.darripe@univ-catholille.fr</a:t>
            </a:r>
            <a:r>
              <a:rPr lang="fr-FR" sz="2000" b="1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fr-FR" sz="4000" b="1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endParaRPr lang="fr-FR" sz="4000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0" y="5947210"/>
            <a:ext cx="1374648" cy="716875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569" y="5118616"/>
            <a:ext cx="1005840" cy="1524000"/>
          </a:xfrm>
          <a:prstGeom prst="rect">
            <a:avLst/>
          </a:prstGeom>
        </p:spPr>
      </p:pic>
      <p:pic>
        <p:nvPicPr>
          <p:cNvPr id="7" name="Image 6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0743256" y="5115912"/>
            <a:ext cx="1224136" cy="764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ZoneTexte 7"/>
          <p:cNvSpPr txBox="1"/>
          <p:nvPr/>
        </p:nvSpPr>
        <p:spPr>
          <a:xfrm>
            <a:off x="4559300" y="1092200"/>
            <a:ext cx="2905539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6600" dirty="0" smtClean="0"/>
              <a:t>MERCI !</a:t>
            </a:r>
            <a:endParaRPr lang="fr-FR" sz="6600" dirty="0"/>
          </a:p>
        </p:txBody>
      </p:sp>
    </p:spTree>
    <p:extLst>
      <p:ext uri="{BB962C8B-B14F-4D97-AF65-F5344CB8AC3E}">
        <p14:creationId xmlns:p14="http://schemas.microsoft.com/office/powerpoint/2010/main" val="3859775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388</Words>
  <Application>Microsoft Office PowerPoint</Application>
  <PresentationFormat>Grand écran</PresentationFormat>
  <Paragraphs>75</Paragraphs>
  <Slides>9</Slides>
  <Notes>4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Thème Office</vt:lpstr>
      <vt:lpstr>Quelle place pour les personnes en situation de handicap dans une recherche-action à visée émancipatoire ?</vt:lpstr>
      <vt:lpstr>Bref historique de la section des usagers</vt:lpstr>
      <vt:lpstr>Objectifs de la collaboration</vt:lpstr>
      <vt:lpstr>Capabilités, pouvoir d’agir…</vt:lpstr>
      <vt:lpstr>…Visée émancipatoire !</vt:lpstr>
      <vt:lpstr>Méthodologie</vt:lpstr>
      <vt:lpstr>Les séances « recherche » : illustration</vt:lpstr>
      <vt:lpstr>Quels résultats dans les faits ? Lecture critique</vt:lpstr>
      <vt:lpstr>Quelle place pour les personnes en situation de handicap dans une recherche-action à visée émancipatoire ?  cedric.routier@univ-catholille.fr agnes.darripe@univ-catholille.fr 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Quelle place pour les personnes en situation de handicap dans une recherche-action à visée émancipatoire ?</dc:title>
  <dc:creator>ROUTIER Cedric</dc:creator>
  <cp:lastModifiedBy>ROUTIER Cedric</cp:lastModifiedBy>
  <cp:revision>16</cp:revision>
  <dcterms:created xsi:type="dcterms:W3CDTF">2015-06-10T12:55:39Z</dcterms:created>
  <dcterms:modified xsi:type="dcterms:W3CDTF">2015-09-15T08:16:17Z</dcterms:modified>
</cp:coreProperties>
</file>